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2" r:id="rId3"/>
    <p:sldId id="293" r:id="rId4"/>
    <p:sldId id="285" r:id="rId5"/>
    <p:sldId id="286" r:id="rId6"/>
    <p:sldId id="288" r:id="rId7"/>
    <p:sldId id="289" r:id="rId8"/>
    <p:sldId id="271" r:id="rId9"/>
    <p:sldId id="270" r:id="rId10"/>
    <p:sldId id="294" r:id="rId11"/>
    <p:sldId id="274" r:id="rId12"/>
    <p:sldId id="283" r:id="rId13"/>
    <p:sldId id="280" r:id="rId14"/>
    <p:sldId id="290" r:id="rId15"/>
    <p:sldId id="292" r:id="rId16"/>
    <p:sldId id="291" r:id="rId17"/>
    <p:sldId id="295"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my Kilpatrick" initials="TK" lastIdx="1" clrIdx="0">
    <p:extLst>
      <p:ext uri="{19B8F6BF-5375-455C-9EA6-DF929625EA0E}">
        <p15:presenceInfo xmlns:p15="http://schemas.microsoft.com/office/powerpoint/2012/main" userId="d32db5c62bffa7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1BC3"/>
    <a:srgbClr val="226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0" autoAdjust="0"/>
    <p:restoredTop sz="94660"/>
  </p:normalViewPr>
  <p:slideViewPr>
    <p:cSldViewPr snapToGrid="0">
      <p:cViewPr varScale="1">
        <p:scale>
          <a:sx n="106" d="100"/>
          <a:sy n="106" d="100"/>
        </p:scale>
        <p:origin x="1602" y="96"/>
      </p:cViewPr>
      <p:guideLst>
        <p:guide orient="horz" pos="2160"/>
        <p:guide pos="2880"/>
      </p:guideLst>
    </p:cSldViewPr>
  </p:slideViewPr>
  <p:notesTextViewPr>
    <p:cViewPr>
      <p:scale>
        <a:sx n="1" d="1"/>
        <a:sy n="1" d="1"/>
      </p:scale>
      <p:origin x="0" y="0"/>
    </p:cViewPr>
  </p:notesText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258" cy="465292"/>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idx="1"/>
          </p:nvPr>
        </p:nvSpPr>
        <p:spPr>
          <a:xfrm>
            <a:off x="3970576" y="0"/>
            <a:ext cx="3038258" cy="465292"/>
          </a:xfrm>
          <a:prstGeom prst="rect">
            <a:avLst/>
          </a:prstGeom>
        </p:spPr>
        <p:txBody>
          <a:bodyPr vert="horz" lIns="90416" tIns="45208" rIns="90416" bIns="45208" rtlCol="0"/>
          <a:lstStyle>
            <a:lvl1pPr algn="r">
              <a:defRPr sz="1200"/>
            </a:lvl1pPr>
          </a:lstStyle>
          <a:p>
            <a:fld id="{8B4FE475-D881-44A0-8ACA-1338FED58AA8}" type="datetimeFigureOut">
              <a:rPr lang="en-US" smtClean="0"/>
              <a:t>8/26/2024</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0416" tIns="45208" rIns="90416" bIns="45208" rtlCol="0" anchor="ctr"/>
          <a:lstStyle/>
          <a:p>
            <a:endParaRPr lang="en-US"/>
          </a:p>
        </p:txBody>
      </p:sp>
      <p:sp>
        <p:nvSpPr>
          <p:cNvPr id="5" name="Notes Placeholder 4"/>
          <p:cNvSpPr>
            <a:spLocks noGrp="1"/>
          </p:cNvSpPr>
          <p:nvPr>
            <p:ph type="body" sz="quarter" idx="3"/>
          </p:nvPr>
        </p:nvSpPr>
        <p:spPr>
          <a:xfrm>
            <a:off x="700413" y="4415555"/>
            <a:ext cx="5609574" cy="4182908"/>
          </a:xfrm>
          <a:prstGeom prst="rect">
            <a:avLst/>
          </a:prstGeom>
        </p:spPr>
        <p:txBody>
          <a:bodyPr vert="horz" lIns="90416" tIns="45208" rIns="90416" bIns="452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537"/>
            <a:ext cx="3038258" cy="465292"/>
          </a:xfrm>
          <a:prstGeom prst="rect">
            <a:avLst/>
          </a:prstGeom>
        </p:spPr>
        <p:txBody>
          <a:bodyPr vert="horz" lIns="90416" tIns="45208" rIns="90416" bIns="45208" rtlCol="0" anchor="b"/>
          <a:lstStyle>
            <a:lvl1pPr algn="l">
              <a:defRPr sz="1200"/>
            </a:lvl1pPr>
          </a:lstStyle>
          <a:p>
            <a:endParaRPr lang="en-US"/>
          </a:p>
        </p:txBody>
      </p:sp>
      <p:sp>
        <p:nvSpPr>
          <p:cNvPr id="7" name="Slide Number Placeholder 6"/>
          <p:cNvSpPr>
            <a:spLocks noGrp="1"/>
          </p:cNvSpPr>
          <p:nvPr>
            <p:ph type="sldNum" sz="quarter" idx="5"/>
          </p:nvPr>
        </p:nvSpPr>
        <p:spPr>
          <a:xfrm>
            <a:off x="3970576" y="8829537"/>
            <a:ext cx="3038258" cy="465292"/>
          </a:xfrm>
          <a:prstGeom prst="rect">
            <a:avLst/>
          </a:prstGeom>
        </p:spPr>
        <p:txBody>
          <a:bodyPr vert="horz" lIns="90416" tIns="45208" rIns="90416" bIns="45208" rtlCol="0" anchor="b"/>
          <a:lstStyle>
            <a:lvl1pPr algn="r">
              <a:defRPr sz="1200"/>
            </a:lvl1pPr>
          </a:lstStyle>
          <a:p>
            <a:fld id="{9DC74D25-FB9F-4DEF-B1F3-558CCFAD60FE}" type="slidenum">
              <a:rPr lang="en-US" smtClean="0"/>
              <a:t>‹#›</a:t>
            </a:fld>
            <a:endParaRPr lang="en-US"/>
          </a:p>
        </p:txBody>
      </p:sp>
    </p:spTree>
    <p:extLst>
      <p:ext uri="{BB962C8B-B14F-4D97-AF65-F5344CB8AC3E}">
        <p14:creationId xmlns:p14="http://schemas.microsoft.com/office/powerpoint/2010/main" val="424859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8378F4-F5F6-4A83-9148-441E5771B278}"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419365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378F4-F5F6-4A83-9148-441E5771B278}"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1991411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378F4-F5F6-4A83-9148-441E5771B278}"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79087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378F4-F5F6-4A83-9148-441E5771B278}"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197965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378F4-F5F6-4A83-9148-441E5771B278}" type="datetimeFigureOut">
              <a:rPr lang="en-US" smtClean="0"/>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396936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8378F4-F5F6-4A83-9148-441E5771B278}"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248013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8378F4-F5F6-4A83-9148-441E5771B278}" type="datetimeFigureOut">
              <a:rPr lang="en-US" smtClean="0"/>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1012650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8378F4-F5F6-4A83-9148-441E5771B278}" type="datetimeFigureOut">
              <a:rPr lang="en-US" smtClean="0"/>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376701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378F4-F5F6-4A83-9148-441E5771B278}" type="datetimeFigureOut">
              <a:rPr lang="en-US" smtClean="0"/>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1058357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378F4-F5F6-4A83-9148-441E5771B278}"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2985556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378F4-F5F6-4A83-9148-441E5771B278}" type="datetimeFigureOut">
              <a:rPr lang="en-US" smtClean="0"/>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C5702-BA52-4F48-B582-9E68AA06F4E4}" type="slidenum">
              <a:rPr lang="en-US" smtClean="0"/>
              <a:t>‹#›</a:t>
            </a:fld>
            <a:endParaRPr lang="en-US"/>
          </a:p>
        </p:txBody>
      </p:sp>
    </p:spTree>
    <p:extLst>
      <p:ext uri="{BB962C8B-B14F-4D97-AF65-F5344CB8AC3E}">
        <p14:creationId xmlns:p14="http://schemas.microsoft.com/office/powerpoint/2010/main" val="2031328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378F4-F5F6-4A83-9148-441E5771B278}" type="datetimeFigureOut">
              <a:rPr lang="en-US" smtClean="0"/>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C5702-BA52-4F48-B582-9E68AA06F4E4}" type="slidenum">
              <a:rPr lang="en-US" smtClean="0"/>
              <a:t>‹#›</a:t>
            </a:fld>
            <a:endParaRPr lang="en-US"/>
          </a:p>
        </p:txBody>
      </p:sp>
    </p:spTree>
    <p:extLst>
      <p:ext uri="{BB962C8B-B14F-4D97-AF65-F5344CB8AC3E}">
        <p14:creationId xmlns:p14="http://schemas.microsoft.com/office/powerpoint/2010/main" val="2687322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8209" y="1814412"/>
            <a:ext cx="8257958" cy="1752600"/>
          </a:xfrm>
        </p:spPr>
        <p:txBody>
          <a:bodyPr>
            <a:normAutofit/>
          </a:bodyPr>
          <a:lstStyle/>
          <a:p>
            <a:r>
              <a:rPr lang="en-US" sz="3900" b="1" dirty="0">
                <a:solidFill>
                  <a:schemeClr val="accent1">
                    <a:lumMod val="75000"/>
                  </a:schemeClr>
                </a:solidFill>
                <a:latin typeface="Arial Black" panose="020B0A04020102020204" pitchFamily="34" charset="0"/>
              </a:rPr>
              <a:t>Bluefish Pipeline LLC</a:t>
            </a:r>
          </a:p>
          <a:p>
            <a:endParaRPr lang="en-US" dirty="0">
              <a:solidFill>
                <a:schemeClr val="accent1">
                  <a:lumMod val="75000"/>
                </a:schemeClr>
              </a:solidFill>
              <a:latin typeface="Bauhaus 93" panose="04030905020B02020C02" pitchFamily="82" charset="0"/>
            </a:endParaRPr>
          </a:p>
          <a:p>
            <a:r>
              <a:rPr lang="en-US" sz="2600" dirty="0">
                <a:solidFill>
                  <a:schemeClr val="accent2"/>
                </a:solidFill>
                <a:latin typeface="Arial Black" panose="020B0A04020102020204" pitchFamily="34" charset="0"/>
              </a:rPr>
              <a:t>Albuquerque Emergency Response</a:t>
            </a:r>
          </a:p>
        </p:txBody>
      </p:sp>
      <p:cxnSp>
        <p:nvCxnSpPr>
          <p:cNvPr id="4" name="Straight Connector 3"/>
          <p:cNvCxnSpPr/>
          <p:nvPr/>
        </p:nvCxnSpPr>
        <p:spPr>
          <a:xfrm>
            <a:off x="404037" y="1391616"/>
            <a:ext cx="8272130" cy="0"/>
          </a:xfrm>
          <a:prstGeom prst="line">
            <a:avLst/>
          </a:prstGeom>
          <a:ln w="76200">
            <a:solidFill>
              <a:srgbClr val="22641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8208" y="3947074"/>
            <a:ext cx="8272130" cy="0"/>
          </a:xfrm>
          <a:prstGeom prst="line">
            <a:avLst/>
          </a:prstGeom>
          <a:ln w="76200">
            <a:solidFill>
              <a:srgbClr val="22641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235" y="6482683"/>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2" name="AutoShape 2" descr="data:image/jpeg;base64,/9j/4AAQSkZJRgABAQAAAQABAAD/2wCEAAkGBxQSEhUSExQSFhUXFBUSGBUVFBgVFRgXFRUXFhcVFBUYHCggGBomHxQVIjEhJSkrLi4uGB8zODMsNygtLisBCgoKDg0OGxAQGi8lICQsLDAsLCwsLCwsLCwsLCwsLCwsLCwsLCwsLCwsLCwsLCwsLCwsLCwsLCwsLCwsLCwsLP/AABEIAMoA9QMBEQACEQEDEQH/xAAcAAEAAQUBAQAAAAAAAAAAAAAABgECBAUHCAP/xABHEAABAwIDAwgECggGAwEAAAABAAIDBBEFEiEGMUEHEyJRYXGBkRQyQnIjM1JigpKTobGyF1NUc8HR0uEVNDVDdPBjosIk/8QAGwEBAAIDAQEAAAAAAAAAAAAAAAMEAQIFBgf/xAA3EQACAgECAwQIBgIBBQAAAAAAAQIRAwQSITFRBRNBcQYUIjJhgZHRM0KhscHwI1LxJDRyguH/2gAMAwEAAhEDEQA/AO4oAgCAIAgCAIAgCAIAgCAIAgCAIAgCAIAgCAIAgCAIAgCAIAgCAIAgCAIAgCAIAgCAIAgCAIAgCAIAgCAIAgCAIAgCAIAgCAIAgCAIAgCAIAgCAIAgCA1u0eEtq6aWndaz2EAkXs7e13gbFb45uElJGso7lR5lno8jnMewBzXFjhYaFpsR9y7SlfFMo0fPmm/Jb5BZtgc035LfIJbA5pvyW+QS2DsvIjiV6eWm/Vv5xo+bJvH1g4/SXO1kfaUupZwS4UdLVInCAIDnHLNjboooqeN7mvkcZCWuLSGM7RrqSPJXNJjtuTIM0qVHJf8AFJ/19R9tJ/Ur+2PRfQr2+o/xSf8AX1H20n9SbY9F9Bb6j/FJ/wBfUfbSf1Jtj0X0FvqfSmramR7Y2TVBc5wY0c9JqXGw4rDjFK2l9Bxfiej8DoPR6eKHM5xYwNLnElznb3OJPWSSuPOW6TZeiqVGctTIQBAEAQBAEAQBAEAQBAEAQBAEAQHEOWHBOZqxUNHQnFz2SN0cPEZT5rp6Se6G3oVc0adkBVohCAICTcnmLGnrGnNlEjXREndr0m38W28Vyu2u+WjlPD70afK+Hj9/kWdI496lLkztVNjTgemAR1jQ/wB14nTekGWMqzpNdVwa+XidaekTXsm7jeHAEG4Oq9XjyRyRU4O0yi006ZctzB555SMV9JxCZwN2stA3ujvfzcXldbTw240U8ruRGFORhAEBP+R7A+eqjUOHQgFx1GRwIHkLnvsqmrybYbepNhjbvoduXNLQQBAEAQBAEAQBAEAQBAEAQBAEAQFCVhtJWwQ/lAgZWUz4W6vHTY7gHtBsL9u7xXKfpDgwZ4xh7StJvwS8fOv6yZ6OU4O+HQ4IvZnJKIAgBQHYMEwt0EUE8Mj5KSZrOg/V0D3DTK7iwno24EheN9IdDjy4pZlFKcebX5l8fiudnV0eRxajdxf6E22fkOVzeANx4qj6O5pPHPG+SfD5k+rirTLtqsVFLSTT8WRnKOt56LB9YhenxQ3zUSjOW2LZ5oc4k3JuTqT1k7yuyUSiAICqA9E8n+B+h0UUbvjHDnZPefrb6Is3wXIz5N82y7jjtjRI1CbnxnqmM9ZwHZx8lWz6zBg/Ekl+/wBDeOOUuSNfNjjR6rSe/QLi5vSLFHhig358F9yxHSS/MzBmxeQ8Q3uH8SuVl7c1eThFqPkvvZPHTY1zNFiW1MMdzJUNuPZD8x7rNWcWj7U1b4KbvxdpfwvoYllwY1xaJNsfUyS0zZJYzHnc5zGm+bmyegX33OI1twuF7DTaT1XEsW7c1zfx8a+BQlk7x7qo3anNQgCAIAgCAIAgCAIDFrK9se/U/JG/+y5+t7Sw6Ve07l0XP/4S48Mp8iKbQbRtjbnmeGN4NG824Ab3FeaeTXdrZO7xrh0XJeb/AL5FysWnjukzS0VFXYjq0Gjpj7bh8PIOtrfZB4Hx1Xo9F2FpdJUs3+SfT8q+/wDeBSyarJl4R9lfqQPbvZ30GqMQLnMc0SMc7VxBuHXI3kOB8wvU4Mm+FnOyR2yI6pjQIAgOtcmGLk0ElOb9CUhp4ZH2eR55vrBeR9KNTHFj7v8ANNfoubOn2fByd+CJdspIXyTuHqMLYR2vtnf5BzB33VfsLTPFpd8uc3fyXBfXi/KiXUz3ZKXgRXltxbLHDSg6vdzrvdZo3zJP1V6bRw4uRQzy4UchXQKwQBASnk2wT0qujBF44vhpOqzfUb4ut4AqDUT2QfxJMUbkd3q8SYzS9z1D+J4Lyus7X0+mtXul0X89Dp49POfwRH8X2iDGl0kjIm99ie7iT3LgS7Q1+vl3eCL8o/y/D9Cz3WLErk/qRUbTSTuLaGmmqDe3OWLIh3vP8SFf03orka3arIofBcZf36kM+0Fyxxv9EZ0WzeKz6yTQUwPssaXuHj/ddfD2N2bh/I5vrJ/wqRXlqNRLxryMqLkvjfrU1dVP83MGM+rqfIrpY548P4OOMfJcfqQuDl78mzfYXsTQ05Bjp48w3Ofd7vN11mefJLmzMccVyRIVCbhAEAQBAEAQBAEAQGnxHFrdGPxd/L+a8z2l23tbx6f5y+33LuHTXxn9CF4ljT3S+jUrDPUnfr0I7+3K7hbqVfszsPJq/wDPqG4w6v3peX3M59WsfsQVv9F5m82c2GZE/wBIq3ekVO/M4fBx9kbP4/gvYw2YsfdYI7Y/Dx8zn7XJ7pu2TBaGxBeV3BOfo+eaOnT3k7ebPxg7rAH6KtaXJtnXUizRuN9Dhi6ZUCA+1JTOle2Ngu57g0DtP8OPgos+aGHHLLkdKKt/39jaEXKSiubOrRQChpo4IrOle9sTLm2eaQgZj2Df3BfN8aydtdoOc+Eeb+EVyXm/3bZ3Ht0uGlz/AHZ0HAsMbTQMhab5QS5x3ue45nvPaSSV7FteHLw8iglRwXlCxX0mvmeDdrSIW+7Hp+bMfFdbBDbjSKeR3IjimNAgM3CsLlqHhkTSTxPstHW53BVNZrcGkx95mlS/V+S8STFinkltijqWzmHtw2nfmlaMxDpJDZo0GjWnfb8SV4HX9s6rtLJ3Wni0vBLjJ+b+3LxZ2cOmx4I7pv7Hxp8Qqq4ltBFaO9jVSgiPt5tvtH/tlf0Xo1jxpT1kuP8ApH+X9vqQ5NdKXDEvm/4JBg/J3Ax3O1TnVU2/NJ8W3sZH1d9/BehhOOKHd4YqMeiKuzc903bJjFE1oDWgNaNAAAAO4Dco7s3L0AQBAEAQBAEAQBAEAQBAfKqDixwbbNlcG3JAvbS5GoF1rKKmnF8mE64o5zHgeLynmpPRYWHR0sZLngccgJ3+So4uwuzsM1NbpVyTar50kby1OeSrgviib7PYBDRRc1C23Fzjq97uLnu4ldOeRzdsijFRXA2i0NggLJog5pa4AtcC0g7iCLEFE6B5q2owc0dVLTm9mu6JPFh1ae3T8F2cc98VIoyjtdGqUhqT7kzwsWfUuGtzGzs0BcR5gea8R6W65px0sf8Ayl/C/n6HV7NxLjkfkjSbWY86WrD2HowOAjsfaY65d3kjyAXb7B7OWk0iUl7U+MvnyXyX6lXV5+8y8OS5HZsa2jazDHVrbdKAOZ2vkADB5uHgCpYYrybH1NpT9nced/v7V1ykUQEl2a2RkqbPfeOHrt0nD5gPDt/Fee7W9IMOjvHj9rJ08F5/bn5F3TaOWXjLgiZy10VJlpKWIyzH1YY9Tc65pXcOu5Xl9N2fq+18nrGolUP9n+0V/UdCebHplsgrfT7m5wfYV0r21GIu5141bTt+JZ3j2z93evV6bDh0cO700a6vxfzKE92R7sj+XgTqOMNAa0AACwAFgB1ALJsXIAgCAIAgCAIAgCAIAgCAIAgCAIAgCAIAgOX8tWBZmR1jRqz4GT3CSWE9ziR9JXdHk4uDIM0fzHIl0CsdV2P/ANObzfrZZbe/mf8AxXzPtzh2s+85XD6Uv4O7pP8Atlt+P14nKgP+nf4r6YcI39VtG5+HQ0Ovwcz3k8Mm9jfBzn+ACiWOsjn8Dfd7O01WH4fJO7JExzz2DQdrnbgO9aanV4dNDfmkor4+Pkub+Qx45ZHUVZP8B2LigHPVJa9zRmsdImW4m/rEdZ0Xhu0vSTNqn3OkTSfC/wAz8un7nWwaGGP2snH9kYG0225N4qXQbjLx7oxwHar3ZHoyo1m1nF/6+H/t18vqRanX37OL6/Yk3Ivgto5K1980hMbCd5a09N1+1wt9Fei1ckqguSKmFfmZ01UycIAgCAIAgCAIAgCAIAgCAIAgCAIAgCAIAgCAw8Xw9tRBJA/1ZGOYesXGhHaDY+C2hJxkmjDVqjzNiFG6GV8LxZzHFh7wbX7jv8V2oyUlaKLVOmSbYXaRtOTDKbRudmDuDXGwN/mmwXl/SLsaerSz4Vc4qmuq+6/Uv6LVLH7EuT/QkmK7GU9S7nWPcwu1JjLXMdf2rfyK8/o/STWaOPc5IqSXD2rUl8P+UXMuhx5XuTq+nI+dFsDTsN3ukk7HENb5NFz5qTP6V6zItuOMY+Vt/r9jEOzsUeMm2ZNdtHSUbckeUkf7cNjr84jQeKr6fsftDtGfeZbSf5p3+i5/wbz1OHCqj9EQHH9pJqvR5DY73Ebd2m4uPtFe37N7G0+gVw4y/wBnz+XRf2zlZ9VPNwfLoa/DqJ08scLPWke1g8Ta/hv8F1JSUU2yulbo9NYVQNp4Y4WCzY2Bg8Bv/iuNKTk22XkqVGUtTIQBAEAQBAEAQBAEAQBAEAQBAEAQBAEAQBAEAQHGeWfA+bnZVtHRlGR+m6Rm4+LbfV7V0dJkuO3oVs0adnOFcIDJpa6WLSOR7B1NcQPLcoM2lw5uOSCfmkbxySj7rorUYlNILPlkcOovNvEXsVri0mnxO8cEn8EhLJOXBtmKrJoEB0rkXwPPM+scNIgY2dWdw6R8Gm30lT1mSltXiT4Y8bOxrnFkIAgCAIAgCAIAgCAIAgCAIAgCAIAgCAIAgCAIAgNJtngvplHLDpmLc0ZPCRurfM6dxUuGeyaZpOO6NHm5wINiCCNCDvBG8FdgpFEAQBAXMYSQALkkADrJ0AQHpLY/BRR0kUA9YNzPPW93ScfM27gFxss983IvQjtjRuVGbBAEAQBAEAQBAEAQBAEAQBAEAQBAEAQBAEAQBAEAQHBOVTBPRq5z2i0c451p4Zr2kb52P0gurpp7oV0KmWNSIarBEEAQE05KMD9IrRI4fBwfCnqL90Y87u+iOtVtVk2wrqS4o3KzvK5ZbCAIAgCAIAgCAIAgCAIAgCAIAgCAIAgCAIAgCAIAgCAj+2eyzMQibG55YWvzteGhxGliLEjQqXDleN2jScFJUQ39DjP2t/2Q/qVj119CPuF1H6HGftb/ALIf1J66+g7hdR+hxn7W/wCyH9SeuvoO4XUmexuy7MPhdE1xeXPL3PLQ0nQACwO4AfeVXzZXkdskhDaqN+ojcIAgCAIAgCAIAgCAIAgCAIAgCAIAgCAIAgCAIAgCAIAgCAIAgCAIAgCAIAgCAIAgCAIAgCAIAgCA+FfVCKN8rg4tY0vIaLus0XNhxWUrdGG6Ib+lag65/sj/ADVj1TIR99A3ezO11NXl7YC+7A0kPblNnXAI6933hR5MMsfvG0ZqXI2GNYrHSwvnlJDGWvYXOpsABxOq0hBzdI2bSVsizuVSgHtTHuiKn9UyEffRN7sztNDXte+DnMrHBpL2ZdSL2HXpbzCiyYpY+EjeM1LkZ2L4iymhfPISGRtLjbU9gA6ybBawi5OkZbpWyHfpYouqf6g/mrHqmQj76JKdnMeiroeehJy5nMIcLOa5ttCOGhB7iFBkxvG6ZvGSkrRtFobEZ2i25paKXmZjJnyCToszDK4uA1v80qbHgnNWjSWSMXTNfFypUDnBoM13ENF4ja5NhxW70mRGvfRJsqxKEBDK3lMoopHxOM2Zjiw2jJFwbGxurC0uRq0RPLFOj4/pVoOuf7I/zWfVMg76I/SrQdc/2R/mnqmQd9EmzZQW5uFs3ha6rUSkKdyp0AJF59CR8UeHirPqmQi76JaeVag/8/2X91n1TIO+iZtByj4fKQOe5sn9a0sHi46DxK0lpsi8DKyxfiStjw4Aggg6gg3BHWCoCQuQGk2g2rpaLSeUB1riNvSkI68o3DtNlJDDOfuo1lOMeZEpeWCmBsIKhw6+gPuLlYWil1RF366G2wblLopyGue6Fx0AlGVt+rOOiPFRz0uSPxNlliyYtdcXGoOt1XJTUO2jhE3MdO+bJnynm817Zc3fp3qTu5VZruV0bhRmwQBAUcLix3HRAeadqsI9EqpYNcrXXZ7jtWfcbeC7OKe+KkUZR2uje8kuI8ziDGE6TNdF42zN/KfNRaqN476G+F1ImPLbiWWnhpwdZZC8j5sYH/05vkVX0cbk5dCTO+CRxtdErHozYHB/RKGKMizyOdf1536m/cLDwXHzz3zbLuOO2NES5bMZyxxUjTq886/3GmzQe91/qlWNHC25EeeXgcgXQKx0bkXxnm6iSlcejK3O332DW3aW/lVPWQuKl0JsEqdHZ1zi0cM5Zv8AUR/xovzyrqaT8P5/YqZvfIXR/GM99n5grEuTI1zPU64ZfCA8zbT/AOcqP30n5iu1j9xeRRn7zMCmp3yODI2Oe43s1jS5xsLmwGq2bS4s1SszRs/V/stT9hJ/Ste8h1X1Ntr6HpKIWhAP6sflXG8S74Hl+o9d3vO/ErtrkUWfaiw+WbNzUUkmUAu5tjn5Qb2Lso0Gh8lhyUebCTfIxiOC2MHU+RbHXl8lE912hhljB9mzgHtHZ0mm3eqOsxqt6LGCX5SV8o+1foMAEdufku1l9coHrSEcbX07SFBp8PeS48kSZJ7VwOCVE7pHOe9xc5xzOc43JPWSuokkqRTPndZAQHROSzbJ8MrKOZ14X9GMk/Fv4Nv8g7rcDZVNThTW9cybFOnTOou2chM3P9O+bPluMhdcOJ3ZrXAdlvluL2uqPeOqLG1XZuFGbBAEAQHKeW3Bviato64ZPHWN35h4hXtHPnEr54+JzCgq3Qyxyt9aN7ZB3scHW+5XmrTRAnTslHKljAqa27DdjImNb9IZz+YeSg00NsOJJllcjB2BwX0uuijIuxp51/usIOU95sO4lbZ57INmuOO6R6LK5BdPN22uMel1s0wN25sjPcZoCO/U+K7GGGyCRSnLdKzXR4e90L6gD4Nj2RuPzngkfh94W+5btprXCy3DK10E0czPWje2QfRNyO4i48UlHcmmE6dnp2hqmyxslYbte0PHc4XXFap0y8nZxPlm/wBRH/Gi/PKunpPw/n9irm98hdH8Yz32fmCsS5MjXM9Trhl8IDzNtP8A5yo/fSfmK7WP3F5FGfvMxsLxKSmlbNC7LI29nWBtmBadCLbiVmUVJUzCbTtEowzlAxB00TXT3aZGNI5uPUFwBGjVBLT49r4Eiyys7vP6ru4/guYuZbPLNR67ved+JXbXIoMkmwu1gw50z+bMhkYxoGbKAWFx1NvnKHNh7ylfI2xz2WR/EKoyyySkAF73PIG4FxvYKaKpUat27J1yLYe91Y+ex5tkLmF1tM73Ms0Hrs0ny61V1kkobSXCvasxeWGpc7EC07mRRtaPeu4n7/uC20irGYzP2iGU0Od7GA2L3tYD1Fzg2/3qw3SsiR6RwXZunpoWwsiZYAAlzQ5zjbVziRqSuPPJKTtsvRikqOP8q2z8dJVNdCA1kzS/INzXNNnZRwBuDbvXQ0uRzjx8CtliovgQoPLTmabEHMD1EagqyRHqTDp+cijf8qNj/rNB/iuHJU2i+uRkLBkIAgCA1e02EirpZYDa72HKTwcNWnzAW+OeySkayVqjzO5pBIcCCCQQd4I0IPbddoohAdl5F8G5unkqnDpTOys/ds4+Ls3gAudrJ3JR6FnBGlZIOUfGPRaGVwNnyDmWdd36EjuFyodPDdNEmSVRPPIC65SOuYFs3fAJW5fhJWvqh13bYxgd7Y2jxKoTy/8AUL4cCxGH+M5GCr5XO28jWMc7SOgcelA+zevm39Jvkcw7gFzdXCp7upawyuNEM5Zv9RH/ABovzyqzpPw/n9iLN75CIX5XNd1ODvI3Vh8URI63+mKP9ll+u1UPUn1LPfroTnZbGxW0zKlrCwPLxlJBIySOYdR7t1Wy49ktpLGW5WefNp/85UfvpPzFdbH7i8inP3mfPAooHztbVPfHCc2Z7Bdw6Jy2FjxsNyTclH2eYjV8SYU1Fgkb2vFZU3a5rxdhtdpvr8Fu0VdyztVtRJWNeJ2Yyh8eZpu1zMwPWCLg6rnVTLJ5dqPXd7zvxK7a5FFl0dM5zHyAXawsDj1c4SG37y0hLV0Yo+bDYgkAi97G9j2GxB8lkHorYOvp5qON1MxsbR0XRN9h49YHr67neCFx88ZRm9xdxtOPA55y1YQWzx1QHRkYInHgHsuR5g/+quaOdxcSHPHjZzdriCCDYg3BG8EbiFcIDrmC8rUYhAqY5OdaLExgFryOOp6N+pc+ejd+y+BZjmVcTn+2O0j6+oMzhlaBkjZe+Vu/U8STqf7K3ixLHGiGc9zswMFwx1VPHTsBJkcGm3BvtO8Bcrec9kXI1Udzo9ORRhrQ0bgAB3AWXEL5egCAIAgCA4NypYGYa5z2NJZMOdGUXAdueNN2ov4rqabJcKfgVMsakRaiw6SWRkTWOzPe1gu02BcQLk8Bqp3JJWRpNnpjDKJsEMcLPVYxrB4C11xpScnbLyVKjkvLHWSTVMcDGvMcTMxs0kGR+/UDWzQB4lX9JFRi2/Er5m26IBDh8jntjyPu5zWjone4gDh2q05JK7IaZ6boqZscTIm2ytYGDuAsuK3bsvJUjzhj+DvgqpoWscQ2RwbZpIy3u21uwhdiE1KKZSlGnRv+TCqlpq5mZkgjl+BccjrDN6hOnyrDxKi1KUoc+RvibUjI5ZIycQBAJHo8QuASL55dLrGkf+P5/YZl7RBuZd8l3kVZtEdDmXfJd9UpaMUd75KRbC4AQQc0+h0OtRIdxXL1X4r+X7FzF7iOL7Twu9MqOi746Q+qflFdHG1sRWmvaZrOZd8l3kVvaNaKOhdb1XfVKWjFHprDD/8Alj/ct/IFxpe8X1yPNdRTvzu6D/Wd7J6z2LsJqii0ydclWEtnbXQTNIZJDE3UEa5nkEX4g2PgFW1U9u1rwbJcUbtMhOIYXLDK+JzHZmOLCQ02NjvB6jvVmM1JWiJxadEj5OsfkoakZmv5iSzJBlNh8mQabxx7CexQ6jGpx+KJMcnFnb8YwyKrgdDKMzHjxHEOaeBGhBXMhNwlaLUoqSpnDdqtgamkcSxpmh4PZq4DqkYNQe0ady6eLURnz4MqTxuJFHNINiCD1EWKsEZscJwCoqXBsMT3fOIysHa550C0lkjHmzZRb5Ha9gtiY6BvOOIfUObZzxuaN+SPs0FzxsubnzvJw8C1jxqPHxJeq5IEAQFCUBjVFaGrKjZizTVmKSO0aCFKoLxNWzXnDpH6uJW+5I1pnwNG9h0us7kxRvMNr3Ws4FRSibJn2r6MSC6xGVGWrNBJRvjNxdS7kzSqMj/EJSMoBWNqM2y2DC3yG7ro5pchRvKbD2xjtUTlZslRpcXiLjuKlg6NWYdJh+Y6grZyMJG+psBhOpafNRPJI22oz3U4Y2zbrS7NiL4pTEuvYqeLI2jDjpjxb5hbWYo2FHTtuDlb960bNkiQNPQsFF4mxG8RpjcnVTRZo0Y8TXji4LLowUdC4nifNLFG3wu7f9vxWkvM2Rn1olcOjcLRUbOyPTUsl+lmPmpk14GlM+kVJAfXjJPXZYbl4MUis8EX+2HjzRN+I4FKUzA9Evsj2hWSWgnfbpqGSXgSI2ActDJVAUIQFpiB4BLBQQt6gs2C7IOpYBQxDqCWCghb1BZsF+ULALTEDwCWCnMN6gs2C8NCwCjiEBjyvYN4C2VmDFfXsbwCztZiz5HGmjgs7BuKHHG9Sd2xuKDFWH2Qmxiz7xVcZ9keSxTFoyoyw7gFrxMn3DR2LBkGFvUFmwW+jt+SEtiiogb1BLBcGDqCwC6yAtLB1BAWmBvUFmwU9Hb8kJbFFwiA4BYsF2VALICqAIAgCApdALoBdALoBdAWl6A+MlRZZoxZhzVa2oxZgyykpdAx3RXWN7FFvoyzvYoejJvYop6Om9mKL2Msm9maMuGUhLBnQ1K1syZbJ1gyfQPQF10BVAEAQBAEAQBAEAQBAEBQhYBaQgLSFgyWlYBaXrJg+T5itkDHknK3o1MZ8pK2B8DdZMFWsK1aB9mRLQ2Ps2BYBd6Olij5vp1umYPg6ErNIwWZClIFzSVjaZPsyUrG0WZEcxWtGbPuyQrFGT7NesAuDksyVzpYK5kswVzLNgrmSwVusgICqAIAgCAIChCAsLUBY6NZMHydAs2Cw0qWKLfQ1mxRUUaxYoubSJYo+jaZYMn0EKwCvNIChhWTB83U6zYo+ZpEsUWmjSxQFGs2KLxTLFii9sKxYPoI0Ml4asArlSgVssUBZKAssgWQFUAQBAEAQBAEAQFEBVAUQBAVQFEBVAEAQBAEBRAEBVAUQBAV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hUSExQSFhUXFBUSGBUVFBgVFRgXFRUXFhcVFBUYHCggGBomHxQVIjEhJSkrLi4uGB8zODMsNygtLisBCgoKDg0OGxAQGi8lICQsLDAsLCwsLCwsLCwsLCwsLCwsLCwsLCwsLCwsLCwsLCwsLCwsLCwsLCwsLCwsLCwsLP/AABEIAMoA9QMBEQACEQEDEQH/xAAcAAEAAQUBAQAAAAAAAAAAAAAABgECBAUHCAP/xABHEAABAwIDAwgECggGAwEAAAABAAIDBBEFEiEGMUEHEyJRYXGBkRQyQnIjM1JigpKTobGyF1NUc8HR0uEVNDVDdPBjosIk/8QAGwEBAAIDAQEAAAAAAAAAAAAAAAMEAQIFBgf/xAA3EQACAgECAwQIBgIBBQAAAAAAAQIRAwQSITFRBRNBcQYUIjJhgZHRM0KhscHwI1LxJDRyguH/2gAMAwEAAhEDEQA/AO4oAgCAIAgCAIAgCAIAgCAIAgCAIAgCAIAgCAIAgCAIAgCAIAgCAIAgCAIAgCAIAgCAIAgCAIAgCAIAgCAIAgCAIAgCAIAgCAIAgCAIAgCAIAgCAIAgCA1u0eEtq6aWndaz2EAkXs7e13gbFb45uElJGso7lR5lno8jnMewBzXFjhYaFpsR9y7SlfFMo0fPmm/Jb5BZtgc035LfIJbA5pvyW+QS2DsvIjiV6eWm/Vv5xo+bJvH1g4/SXO1kfaUupZwS4UdLVInCAIDnHLNjboooqeN7mvkcZCWuLSGM7RrqSPJXNJjtuTIM0qVHJf8AFJ/19R9tJ/Ur+2PRfQr2+o/xSf8AX1H20n9SbY9F9Bb6j/FJ/wBfUfbSf1Jtj0X0FvqfSmramR7Y2TVBc5wY0c9JqXGw4rDjFK2l9Bxfiej8DoPR6eKHM5xYwNLnElznb3OJPWSSuPOW6TZeiqVGctTIQBAEAQBAEAQBAEAQBAEAQBAEAQHEOWHBOZqxUNHQnFz2SN0cPEZT5rp6Se6G3oVc0adkBVohCAICTcnmLGnrGnNlEjXREndr0m38W28Vyu2u+WjlPD70afK+Hj9/kWdI496lLkztVNjTgemAR1jQ/wB14nTekGWMqzpNdVwa+XidaekTXsm7jeHAEG4Oq9XjyRyRU4O0yi006ZctzB555SMV9JxCZwN2stA3ujvfzcXldbTw240U8ruRGFORhAEBP+R7A+eqjUOHQgFx1GRwIHkLnvsqmrybYbepNhjbvoduXNLQQBAEAQBAEAQBAEAQBAEAQBAEAQFCVhtJWwQ/lAgZWUz4W6vHTY7gHtBsL9u7xXKfpDgwZ4xh7StJvwS8fOv6yZ6OU4O+HQ4IvZnJKIAgBQHYMEwt0EUE8Mj5KSZrOg/V0D3DTK7iwno24EheN9IdDjy4pZlFKcebX5l8fiudnV0eRxajdxf6E22fkOVzeANx4qj6O5pPHPG+SfD5k+rirTLtqsVFLSTT8WRnKOt56LB9YhenxQ3zUSjOW2LZ5oc4k3JuTqT1k7yuyUSiAICqA9E8n+B+h0UUbvjHDnZPefrb6Is3wXIz5N82y7jjtjRI1CbnxnqmM9ZwHZx8lWz6zBg/Ekl+/wBDeOOUuSNfNjjR6rSe/QLi5vSLFHhig358F9yxHSS/MzBmxeQ8Q3uH8SuVl7c1eThFqPkvvZPHTY1zNFiW1MMdzJUNuPZD8x7rNWcWj7U1b4KbvxdpfwvoYllwY1xaJNsfUyS0zZJYzHnc5zGm+bmyegX33OI1twuF7DTaT1XEsW7c1zfx8a+BQlk7x7qo3anNQgCAIAgCAIAgCAIDFrK9se/U/JG/+y5+t7Sw6Ve07l0XP/4S48Mp8iKbQbRtjbnmeGN4NG824Ab3FeaeTXdrZO7xrh0XJeb/AL5FysWnjukzS0VFXYjq0Gjpj7bh8PIOtrfZB4Hx1Xo9F2FpdJUs3+SfT8q+/wDeBSyarJl4R9lfqQPbvZ30GqMQLnMc0SMc7VxBuHXI3kOB8wvU4Mm+FnOyR2yI6pjQIAgOtcmGLk0ElOb9CUhp4ZH2eR55vrBeR9KNTHFj7v8ANNfoubOn2fByd+CJdspIXyTuHqMLYR2vtnf5BzB33VfsLTPFpd8uc3fyXBfXi/KiXUz3ZKXgRXltxbLHDSg6vdzrvdZo3zJP1V6bRw4uRQzy4UchXQKwQBASnk2wT0qujBF44vhpOqzfUb4ut4AqDUT2QfxJMUbkd3q8SYzS9z1D+J4Lyus7X0+mtXul0X89Dp49POfwRH8X2iDGl0kjIm99ie7iT3LgS7Q1+vl3eCL8o/y/D9Cz3WLErk/qRUbTSTuLaGmmqDe3OWLIh3vP8SFf03orka3arIofBcZf36kM+0Fyxxv9EZ0WzeKz6yTQUwPssaXuHj/ddfD2N2bh/I5vrJ/wqRXlqNRLxryMqLkvjfrU1dVP83MGM+rqfIrpY548P4OOMfJcfqQuDl78mzfYXsTQ05Bjp48w3Ofd7vN11mefJLmzMccVyRIVCbhAEAQBAEAQBAEAQGnxHFrdGPxd/L+a8z2l23tbx6f5y+33LuHTXxn9CF4ljT3S+jUrDPUnfr0I7+3K7hbqVfszsPJq/wDPqG4w6v3peX3M59WsfsQVv9F5m82c2GZE/wBIq3ekVO/M4fBx9kbP4/gvYw2YsfdYI7Y/Dx8zn7XJ7pu2TBaGxBeV3BOfo+eaOnT3k7ebPxg7rAH6KtaXJtnXUizRuN9Dhi6ZUCA+1JTOle2Ngu57g0DtP8OPgos+aGHHLLkdKKt/39jaEXKSiubOrRQChpo4IrOle9sTLm2eaQgZj2Df3BfN8aydtdoOc+Eeb+EVyXm/3bZ3Ht0uGlz/AHZ0HAsMbTQMhab5QS5x3ue45nvPaSSV7FteHLw8iglRwXlCxX0mvmeDdrSIW+7Hp+bMfFdbBDbjSKeR3IjimNAgM3CsLlqHhkTSTxPstHW53BVNZrcGkx95mlS/V+S8STFinkltijqWzmHtw2nfmlaMxDpJDZo0GjWnfb8SV4HX9s6rtLJ3Wni0vBLjJ+b+3LxZ2cOmx4I7pv7Hxp8Qqq4ltBFaO9jVSgiPt5tvtH/tlf0Xo1jxpT1kuP8ApH+X9vqQ5NdKXDEvm/4JBg/J3Ax3O1TnVU2/NJ8W3sZH1d9/BehhOOKHd4YqMeiKuzc903bJjFE1oDWgNaNAAAAO4Dco7s3L0AQBAEAQBAEAQBAEAQBAfKqDixwbbNlcG3JAvbS5GoF1rKKmnF8mE64o5zHgeLynmpPRYWHR0sZLngccgJ3+So4uwuzsM1NbpVyTar50kby1OeSrgviib7PYBDRRc1C23Fzjq97uLnu4ldOeRzdsijFRXA2i0NggLJog5pa4AtcC0g7iCLEFE6B5q2owc0dVLTm9mu6JPFh1ae3T8F2cc98VIoyjtdGqUhqT7kzwsWfUuGtzGzs0BcR5gea8R6W65px0sf8Ayl/C/n6HV7NxLjkfkjSbWY86WrD2HowOAjsfaY65d3kjyAXb7B7OWk0iUl7U+MvnyXyX6lXV5+8y8OS5HZsa2jazDHVrbdKAOZ2vkADB5uHgCpYYrybH1NpT9nced/v7V1ykUQEl2a2RkqbPfeOHrt0nD5gPDt/Fee7W9IMOjvHj9rJ08F5/bn5F3TaOWXjLgiZy10VJlpKWIyzH1YY9Tc65pXcOu5Xl9N2fq+18nrGolUP9n+0V/UdCebHplsgrfT7m5wfYV0r21GIu5141bTt+JZ3j2z93evV6bDh0cO700a6vxfzKE92R7sj+XgTqOMNAa0AACwAFgB1ALJsXIAgCAIAgCAIAgCAIAgCAIAgCAIAgCAIAgOX8tWBZmR1jRqz4GT3CSWE9ziR9JXdHk4uDIM0fzHIl0CsdV2P/ANObzfrZZbe/mf8AxXzPtzh2s+85XD6Uv4O7pP8Atlt+P14nKgP+nf4r6YcI39VtG5+HQ0Ovwcz3k8Mm9jfBzn+ACiWOsjn8Dfd7O01WH4fJO7JExzz2DQdrnbgO9aanV4dNDfmkor4+Pkub+Qx45ZHUVZP8B2LigHPVJa9zRmsdImW4m/rEdZ0Xhu0vSTNqn3OkTSfC/wAz8un7nWwaGGP2snH9kYG0225N4qXQbjLx7oxwHar3ZHoyo1m1nF/6+H/t18vqRanX37OL6/Yk3Ivgto5K1980hMbCd5a09N1+1wt9Fei1ckqguSKmFfmZ01UycIAgCAIAgCAIAgCAIAgCAIAgCAIAgCAIAgCAw8Xw9tRBJA/1ZGOYesXGhHaDY+C2hJxkmjDVqjzNiFG6GV8LxZzHFh7wbX7jv8V2oyUlaKLVOmSbYXaRtOTDKbRudmDuDXGwN/mmwXl/SLsaerSz4Vc4qmuq+6/Uv6LVLH7EuT/QkmK7GU9S7nWPcwu1JjLXMdf2rfyK8/o/STWaOPc5IqSXD2rUl8P+UXMuhx5XuTq+nI+dFsDTsN3ukk7HENb5NFz5qTP6V6zItuOMY+Vt/r9jEOzsUeMm2ZNdtHSUbckeUkf7cNjr84jQeKr6fsftDtGfeZbSf5p3+i5/wbz1OHCqj9EQHH9pJqvR5DY73Ebd2m4uPtFe37N7G0+gVw4y/wBnz+XRf2zlZ9VPNwfLoa/DqJ08scLPWke1g8Ta/hv8F1JSUU2yulbo9NYVQNp4Y4WCzY2Bg8Bv/iuNKTk22XkqVGUtTIQBAEAQBAEAQBAEAQBAEAQBAEAQBAEAQBAEAQHGeWfA+bnZVtHRlGR+m6Rm4+LbfV7V0dJkuO3oVs0adnOFcIDJpa6WLSOR7B1NcQPLcoM2lw5uOSCfmkbxySj7rorUYlNILPlkcOovNvEXsVri0mnxO8cEn8EhLJOXBtmKrJoEB0rkXwPPM+scNIgY2dWdw6R8Gm30lT1mSltXiT4Y8bOxrnFkIAgCAIAgCAIAgCAIAgCAIAgCAIAgCAIAgCAIAgNJtngvplHLDpmLc0ZPCRurfM6dxUuGeyaZpOO6NHm5wINiCCNCDvBG8FdgpFEAQBAXMYSQALkkADrJ0AQHpLY/BRR0kUA9YNzPPW93ScfM27gFxss983IvQjtjRuVGbBAEAQBAEAQBAEAQBAEAQBAEAQBAEAQBAEAQBAEAQHBOVTBPRq5z2i0c451p4Zr2kb52P0gurpp7oV0KmWNSIarBEEAQE05KMD9IrRI4fBwfCnqL90Y87u+iOtVtVk2wrqS4o3KzvK5ZbCAIAgCAIAgCAIAgCAIAgCAIAgCAIAgCAIAgCAIAgCAj+2eyzMQibG55YWvzteGhxGliLEjQqXDleN2jScFJUQ39DjP2t/2Q/qVj119CPuF1H6HGftb/ALIf1J66+g7hdR+hxn7W/wCyH9SeuvoO4XUmexuy7MPhdE1xeXPL3PLQ0nQACwO4AfeVXzZXkdskhDaqN+ojcIAgCAIAgCAIAgCAIAgCAIAgCAIAgCAIAgCAIAgCAIAgCAIAgCAIAgCAIAgCAIAgCAIAgCAIAgCA+FfVCKN8rg4tY0vIaLus0XNhxWUrdGG6Ib+lag65/sj/ADVj1TIR99A3ezO11NXl7YC+7A0kPblNnXAI6933hR5MMsfvG0ZqXI2GNYrHSwvnlJDGWvYXOpsABxOq0hBzdI2bSVsizuVSgHtTHuiKn9UyEffRN7sztNDXte+DnMrHBpL2ZdSL2HXpbzCiyYpY+EjeM1LkZ2L4iymhfPISGRtLjbU9gA6ybBawi5OkZbpWyHfpYouqf6g/mrHqmQj76JKdnMeiroeehJy5nMIcLOa5ttCOGhB7iFBkxvG6ZvGSkrRtFobEZ2i25paKXmZjJnyCToszDK4uA1v80qbHgnNWjSWSMXTNfFypUDnBoM13ENF4ja5NhxW70mRGvfRJsqxKEBDK3lMoopHxOM2Zjiw2jJFwbGxurC0uRq0RPLFOj4/pVoOuf7I/zWfVMg76I/SrQdc/2R/mnqmQd9EmzZQW5uFs3ha6rUSkKdyp0AJF59CR8UeHirPqmQi76JaeVag/8/2X91n1TIO+iZtByj4fKQOe5sn9a0sHi46DxK0lpsi8DKyxfiStjw4Aggg6gg3BHWCoCQuQGk2g2rpaLSeUB1riNvSkI68o3DtNlJDDOfuo1lOMeZEpeWCmBsIKhw6+gPuLlYWil1RF366G2wblLopyGue6Fx0AlGVt+rOOiPFRz0uSPxNlliyYtdcXGoOt1XJTUO2jhE3MdO+bJnynm817Zc3fp3qTu5VZruV0bhRmwQBAUcLix3HRAeadqsI9EqpYNcrXXZ7jtWfcbeC7OKe+KkUZR2uje8kuI8ziDGE6TNdF42zN/KfNRaqN476G+F1ImPLbiWWnhpwdZZC8j5sYH/05vkVX0cbk5dCTO+CRxtdErHozYHB/RKGKMizyOdf1536m/cLDwXHzz3zbLuOO2NES5bMZyxxUjTq886/3GmzQe91/qlWNHC25EeeXgcgXQKx0bkXxnm6iSlcejK3O332DW3aW/lVPWQuKl0JsEqdHZ1zi0cM5Zv8AUR/xovzyrqaT8P5/YqZvfIXR/GM99n5grEuTI1zPU64ZfCA8zbT/AOcqP30n5iu1j9xeRRn7zMCmp3yODI2Oe43s1jS5xsLmwGq2bS4s1SszRs/V/stT9hJ/Ste8h1X1Ntr6HpKIWhAP6sflXG8S74Hl+o9d3vO/ErtrkUWfaiw+WbNzUUkmUAu5tjn5Qb2Lso0Gh8lhyUebCTfIxiOC2MHU+RbHXl8lE912hhljB9mzgHtHZ0mm3eqOsxqt6LGCX5SV8o+1foMAEdufku1l9coHrSEcbX07SFBp8PeS48kSZJ7VwOCVE7pHOe9xc5xzOc43JPWSuokkqRTPndZAQHROSzbJ8MrKOZ14X9GMk/Fv4Nv8g7rcDZVNThTW9cybFOnTOou2chM3P9O+bPluMhdcOJ3ZrXAdlvluL2uqPeOqLG1XZuFGbBAEAQHKeW3Bviato64ZPHWN35h4hXtHPnEr54+JzCgq3Qyxyt9aN7ZB3scHW+5XmrTRAnTslHKljAqa27DdjImNb9IZz+YeSg00NsOJJllcjB2BwX0uuijIuxp51/usIOU95sO4lbZ57INmuOO6R6LK5BdPN22uMel1s0wN25sjPcZoCO/U+K7GGGyCRSnLdKzXR4e90L6gD4Nj2RuPzngkfh94W+5btprXCy3DK10E0czPWje2QfRNyO4i48UlHcmmE6dnp2hqmyxslYbte0PHc4XXFap0y8nZxPlm/wBRH/Gi/PKunpPw/n9irm98hdH8Yz32fmCsS5MjXM9Trhl8IDzNtP8A5yo/fSfmK7WP3F5FGfvMxsLxKSmlbNC7LI29nWBtmBadCLbiVmUVJUzCbTtEowzlAxB00TXT3aZGNI5uPUFwBGjVBLT49r4Eiyys7vP6ru4/guYuZbPLNR67ved+JXbXIoMkmwu1gw50z+bMhkYxoGbKAWFx1NvnKHNh7ylfI2xz2WR/EKoyyySkAF73PIG4FxvYKaKpUat27J1yLYe91Y+ex5tkLmF1tM73Ms0Hrs0ny61V1kkobSXCvasxeWGpc7EC07mRRtaPeu4n7/uC20irGYzP2iGU0Od7GA2L3tYD1Fzg2/3qw3SsiR6RwXZunpoWwsiZYAAlzQ5zjbVziRqSuPPJKTtsvRikqOP8q2z8dJVNdCA1kzS/INzXNNnZRwBuDbvXQ0uRzjx8CtliovgQoPLTmabEHMD1EagqyRHqTDp+cijf8qNj/rNB/iuHJU2i+uRkLBkIAgCA1e02EirpZYDa72HKTwcNWnzAW+OeySkayVqjzO5pBIcCCCQQd4I0IPbddoohAdl5F8G5unkqnDpTOys/ds4+Ls3gAudrJ3JR6FnBGlZIOUfGPRaGVwNnyDmWdd36EjuFyodPDdNEmSVRPPIC65SOuYFs3fAJW5fhJWvqh13bYxgd7Y2jxKoTy/8AUL4cCxGH+M5GCr5XO28jWMc7SOgcelA+zevm39Jvkcw7gFzdXCp7upawyuNEM5Zv9RH/ABovzyqzpPw/n9iLN75CIX5XNd1ODvI3Vh8URI63+mKP9ll+u1UPUn1LPfroTnZbGxW0zKlrCwPLxlJBIySOYdR7t1Wy49ktpLGW5WefNp/85UfvpPzFdbH7i8inP3mfPAooHztbVPfHCc2Z7Bdw6Jy2FjxsNyTclH2eYjV8SYU1Fgkb2vFZU3a5rxdhtdpvr8Fu0VdyztVtRJWNeJ2Yyh8eZpu1zMwPWCLg6rnVTLJ5dqPXd7zvxK7a5FFl0dM5zHyAXawsDj1c4SG37y0hLV0Yo+bDYgkAi97G9j2GxB8lkHorYOvp5qON1MxsbR0XRN9h49YHr67neCFx88ZRm9xdxtOPA55y1YQWzx1QHRkYInHgHsuR5g/+quaOdxcSHPHjZzdriCCDYg3BG8EbiFcIDrmC8rUYhAqY5OdaLExgFryOOp6N+pc+ejd+y+BZjmVcTn+2O0j6+oMzhlaBkjZe+Vu/U8STqf7K3ixLHGiGc9zswMFwx1VPHTsBJkcGm3BvtO8Bcrec9kXI1Udzo9ORRhrQ0bgAB3AWXEL5egCAIAgCA4NypYGYa5z2NJZMOdGUXAdueNN2ov4rqabJcKfgVMsakRaiw6SWRkTWOzPe1gu02BcQLk8Bqp3JJWRpNnpjDKJsEMcLPVYxrB4C11xpScnbLyVKjkvLHWSTVMcDGvMcTMxs0kGR+/UDWzQB4lX9JFRi2/Er5m26IBDh8jntjyPu5zWjone4gDh2q05JK7IaZ6boqZscTIm2ytYGDuAsuK3bsvJUjzhj+DvgqpoWscQ2RwbZpIy3u21uwhdiE1KKZSlGnRv+TCqlpq5mZkgjl+BccjrDN6hOnyrDxKi1KUoc+RvibUjI5ZIycQBAJHo8QuASL55dLrGkf+P5/YZl7RBuZd8l3kVZtEdDmXfJd9UpaMUd75KRbC4AQQc0+h0OtRIdxXL1X4r+X7FzF7iOL7Twu9MqOi746Q+qflFdHG1sRWmvaZrOZd8l3kVvaNaKOhdb1XfVKWjFHprDD/8Alj/ct/IFxpe8X1yPNdRTvzu6D/Wd7J6z2LsJqii0ydclWEtnbXQTNIZJDE3UEa5nkEX4g2PgFW1U9u1rwbJcUbtMhOIYXLDK+JzHZmOLCQ02NjvB6jvVmM1JWiJxadEj5OsfkoakZmv5iSzJBlNh8mQabxx7CexQ6jGpx+KJMcnFnb8YwyKrgdDKMzHjxHEOaeBGhBXMhNwlaLUoqSpnDdqtgamkcSxpmh4PZq4DqkYNQe0ady6eLURnz4MqTxuJFHNINiCD1EWKsEZscJwCoqXBsMT3fOIysHa550C0lkjHmzZRb5Ha9gtiY6BvOOIfUObZzxuaN+SPs0FzxsubnzvJw8C1jxqPHxJeq5IEAQFCUBjVFaGrKjZizTVmKSO0aCFKoLxNWzXnDpH6uJW+5I1pnwNG9h0us7kxRvMNr3Ws4FRSibJn2r6MSC6xGVGWrNBJRvjNxdS7kzSqMj/EJSMoBWNqM2y2DC3yG7ro5pchRvKbD2xjtUTlZslRpcXiLjuKlg6NWYdJh+Y6grZyMJG+psBhOpafNRPJI22oz3U4Y2zbrS7NiL4pTEuvYqeLI2jDjpjxb5hbWYo2FHTtuDlb960bNkiQNPQsFF4mxG8RpjcnVTRZo0Y8TXji4LLowUdC4nifNLFG3wu7f9vxWkvM2Rn1olcOjcLRUbOyPTUsl+lmPmpk14GlM+kVJAfXjJPXZYbl4MUis8EX+2HjzRN+I4FKUzA9Evsj2hWSWgnfbpqGSXgSI2ActDJVAUIQFpiB4BLBQQt6gs2C7IOpYBQxDqCWCghb1BZsF+ULALTEDwCWCnMN6gs2C8NCwCjiEBjyvYN4C2VmDFfXsbwCztZiz5HGmjgs7BuKHHG9Sd2xuKDFWH2Qmxiz7xVcZ9keSxTFoyoyw7gFrxMn3DR2LBkGFvUFmwW+jt+SEtiiogb1BLBcGDqCwC6yAtLB1BAWmBvUFmwU9Hb8kJbFFwiA4BYsF2VALICqAIAgCApdALoBdALoBdAWl6A+MlRZZoxZhzVa2oxZgyykpdAx3RXWN7FFvoyzvYoejJvYop6Om9mKL2Msm9maMuGUhLBnQ1K1syZbJ1gyfQPQF10BVAEAQBAEAQBAEAQBAEBQhYBaQgLSFgyWlYBaXrJg+T5itkDHknK3o1MZ8pK2B8DdZMFWsK1aB9mRLQ2Ps2BYBd6Olij5vp1umYPg6ErNIwWZClIFzSVjaZPsyUrG0WZEcxWtGbPuyQrFGT7NesAuDksyVzpYK5kswVzLNgrmSwVusgICqAIAgCAIChCAsLUBY6NZMHydAs2Cw0qWKLfQ1mxRUUaxYoubSJYo+jaZYMn0EKwCvNIChhWTB83U6zYo+ZpEsUWmjSxQFGs2KLxTLFii9sKxYPoI0Ml4asArlSgVssUBZKAssgWQFUAQBAEAQBAEAQFEBVAUQBAVQFEBVAEAQBAEBRAEBVAUQBAVQBAEAQBAEAQBAE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1708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E2226-FCC1-4A4D-89E6-FFF12137DA63}"/>
              </a:ext>
            </a:extLst>
          </p:cNvPr>
          <p:cNvSpPr txBox="1"/>
          <p:nvPr/>
        </p:nvSpPr>
        <p:spPr>
          <a:xfrm>
            <a:off x="1384526" y="508546"/>
            <a:ext cx="5619808" cy="523220"/>
          </a:xfrm>
          <a:prstGeom prst="rect">
            <a:avLst/>
          </a:prstGeom>
          <a:noFill/>
        </p:spPr>
        <p:txBody>
          <a:bodyPr wrap="none" rtlCol="0">
            <a:spAutoFit/>
          </a:bodyPr>
          <a:lstStyle/>
          <a:p>
            <a:r>
              <a:rPr lang="en-US" sz="2800" b="1" dirty="0">
                <a:solidFill>
                  <a:schemeClr val="accent2"/>
                </a:solidFill>
              </a:rPr>
              <a:t>Albuquerque Pipeline  – Information</a:t>
            </a:r>
          </a:p>
        </p:txBody>
      </p:sp>
      <p:cxnSp>
        <p:nvCxnSpPr>
          <p:cNvPr id="3" name="Straight Connector 2">
            <a:extLst>
              <a:ext uri="{FF2B5EF4-FFF2-40B4-BE49-F238E27FC236}">
                <a16:creationId xmlns:a16="http://schemas.microsoft.com/office/drawing/2014/main" id="{5A455C7A-CE1E-49D4-8012-9C3AA84E3888}"/>
              </a:ext>
            </a:extLst>
          </p:cNvPr>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graphicFrame>
        <p:nvGraphicFramePr>
          <p:cNvPr id="6" name="Object 5">
            <a:extLst>
              <a:ext uri="{FF2B5EF4-FFF2-40B4-BE49-F238E27FC236}">
                <a16:creationId xmlns:a16="http://schemas.microsoft.com/office/drawing/2014/main" id="{698D3408-7166-46C8-ADB6-5EBE10AD35E6}"/>
              </a:ext>
            </a:extLst>
          </p:cNvPr>
          <p:cNvGraphicFramePr>
            <a:graphicFrameLocks noChangeAspect="1"/>
          </p:cNvGraphicFramePr>
          <p:nvPr>
            <p:extLst>
              <p:ext uri="{D42A27DB-BD31-4B8C-83A1-F6EECF244321}">
                <p14:modId xmlns:p14="http://schemas.microsoft.com/office/powerpoint/2010/main" val="2834438742"/>
              </p:ext>
            </p:extLst>
          </p:nvPr>
        </p:nvGraphicFramePr>
        <p:xfrm>
          <a:off x="1766280" y="1575588"/>
          <a:ext cx="5073432" cy="5095067"/>
        </p:xfrm>
        <a:graphic>
          <a:graphicData uri="http://schemas.openxmlformats.org/presentationml/2006/ole">
            <mc:AlternateContent xmlns:mc="http://schemas.openxmlformats.org/markup-compatibility/2006">
              <mc:Choice xmlns:v="urn:schemas-microsoft-com:vml" Requires="v">
                <p:oleObj name="Document" r:id="rId2" imgW="5956042" imgH="5982448" progId="Word.Document.12">
                  <p:embed/>
                </p:oleObj>
              </mc:Choice>
              <mc:Fallback>
                <p:oleObj name="Document" r:id="rId2" imgW="5956042" imgH="5982448" progId="Word.Document.12">
                  <p:embed/>
                  <p:pic>
                    <p:nvPicPr>
                      <p:cNvPr id="0" name=""/>
                      <p:cNvPicPr/>
                      <p:nvPr/>
                    </p:nvPicPr>
                    <p:blipFill>
                      <a:blip r:embed="rId3"/>
                      <a:stretch>
                        <a:fillRect/>
                      </a:stretch>
                    </p:blipFill>
                    <p:spPr>
                      <a:xfrm>
                        <a:off x="1766280" y="1575588"/>
                        <a:ext cx="5073432" cy="5095067"/>
                      </a:xfrm>
                      <a:prstGeom prst="rect">
                        <a:avLst/>
                      </a:prstGeom>
                    </p:spPr>
                  </p:pic>
                </p:oleObj>
              </mc:Fallback>
            </mc:AlternateContent>
          </a:graphicData>
        </a:graphic>
      </p:graphicFrame>
    </p:spTree>
    <p:extLst>
      <p:ext uri="{BB962C8B-B14F-4D97-AF65-F5344CB8AC3E}">
        <p14:creationId xmlns:p14="http://schemas.microsoft.com/office/powerpoint/2010/main" val="3017321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423079" y="573200"/>
            <a:ext cx="6787243" cy="523220"/>
          </a:xfrm>
          <a:prstGeom prst="rect">
            <a:avLst/>
          </a:prstGeom>
          <a:noFill/>
        </p:spPr>
        <p:txBody>
          <a:bodyPr wrap="none" rtlCol="0">
            <a:spAutoFit/>
          </a:bodyPr>
          <a:lstStyle/>
          <a:p>
            <a:r>
              <a:rPr lang="en-US" sz="2800" b="1" dirty="0">
                <a:solidFill>
                  <a:schemeClr val="accent2"/>
                </a:solidFill>
              </a:rPr>
              <a:t>Albuquerque Pipeline – Product Information</a:t>
            </a:r>
          </a:p>
        </p:txBody>
      </p:sp>
      <p:sp>
        <p:nvSpPr>
          <p:cNvPr id="8" name="Content Placeholder 7"/>
          <p:cNvSpPr>
            <a:spLocks noGrp="1"/>
          </p:cNvSpPr>
          <p:nvPr>
            <p:ph idx="1"/>
          </p:nvPr>
        </p:nvSpPr>
        <p:spPr/>
        <p:txBody>
          <a:bodyPr/>
          <a:lstStyle/>
          <a:p>
            <a:r>
              <a:rPr lang="en-US" dirty="0">
                <a:solidFill>
                  <a:srgbClr val="0070C0"/>
                </a:solidFill>
              </a:rPr>
              <a:t>Jet A </a:t>
            </a:r>
          </a:p>
          <a:p>
            <a:pPr lvl="1"/>
            <a:r>
              <a:rPr lang="en-US" dirty="0">
                <a:solidFill>
                  <a:srgbClr val="0070C0"/>
                </a:solidFill>
              </a:rPr>
              <a:t>API Gravity 37 – 51</a:t>
            </a:r>
          </a:p>
          <a:p>
            <a:pPr lvl="1"/>
            <a:r>
              <a:rPr lang="en-US" dirty="0">
                <a:solidFill>
                  <a:srgbClr val="0070C0"/>
                </a:solidFill>
              </a:rPr>
              <a:t>Gravity .80</a:t>
            </a:r>
          </a:p>
          <a:p>
            <a:pPr lvl="1"/>
            <a:r>
              <a:rPr lang="en-US" dirty="0">
                <a:solidFill>
                  <a:srgbClr val="0070C0"/>
                </a:solidFill>
              </a:rPr>
              <a:t>Color Clear and Bright</a:t>
            </a:r>
          </a:p>
          <a:p>
            <a:pPr lvl="1"/>
            <a:r>
              <a:rPr lang="en-US" dirty="0">
                <a:solidFill>
                  <a:srgbClr val="0070C0"/>
                </a:solidFill>
              </a:rPr>
              <a:t>Review MSDS</a:t>
            </a:r>
          </a:p>
          <a:p>
            <a:pPr lvl="1"/>
            <a:r>
              <a:rPr lang="en-US" dirty="0">
                <a:solidFill>
                  <a:srgbClr val="0070C0"/>
                </a:solidFill>
              </a:rPr>
              <a:t>UN Number 1863 Jet A</a:t>
            </a:r>
          </a:p>
          <a:p>
            <a:pPr lvl="1"/>
            <a:r>
              <a:rPr lang="en-US" dirty="0">
                <a:solidFill>
                  <a:srgbClr val="0070C0"/>
                </a:solidFill>
              </a:rPr>
              <a:t>Fire Fighting Section of MSDS</a:t>
            </a:r>
          </a:p>
        </p:txBody>
      </p:sp>
    </p:spTree>
    <p:extLst>
      <p:ext uri="{BB962C8B-B14F-4D97-AF65-F5344CB8AC3E}">
        <p14:creationId xmlns:p14="http://schemas.microsoft.com/office/powerpoint/2010/main" val="312200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423079" y="573200"/>
            <a:ext cx="6438109" cy="523220"/>
          </a:xfrm>
          <a:prstGeom prst="rect">
            <a:avLst/>
          </a:prstGeom>
          <a:noFill/>
        </p:spPr>
        <p:txBody>
          <a:bodyPr wrap="none" rtlCol="0">
            <a:spAutoFit/>
          </a:bodyPr>
          <a:lstStyle/>
          <a:p>
            <a:r>
              <a:rPr lang="en-US" sz="2800" b="1" dirty="0">
                <a:solidFill>
                  <a:schemeClr val="accent2"/>
                </a:solidFill>
              </a:rPr>
              <a:t>Albuquerque Pipeline – Physical Locations</a:t>
            </a:r>
          </a:p>
        </p:txBody>
      </p:sp>
      <p:sp>
        <p:nvSpPr>
          <p:cNvPr id="8" name="Content Placeholder 7"/>
          <p:cNvSpPr>
            <a:spLocks noGrp="1"/>
          </p:cNvSpPr>
          <p:nvPr>
            <p:ph idx="1"/>
          </p:nvPr>
        </p:nvSpPr>
        <p:spPr/>
        <p:txBody>
          <a:bodyPr/>
          <a:lstStyle/>
          <a:p>
            <a:pPr marL="0" indent="0">
              <a:buNone/>
            </a:pPr>
            <a:r>
              <a:rPr lang="en-US" dirty="0">
                <a:solidFill>
                  <a:srgbClr val="0070C0"/>
                </a:solidFill>
              </a:rPr>
              <a:t>Pump Station</a:t>
            </a:r>
          </a:p>
          <a:p>
            <a:pPr marL="0" indent="0">
              <a:buNone/>
            </a:pPr>
            <a:r>
              <a:rPr lang="en-US" dirty="0">
                <a:solidFill>
                  <a:srgbClr val="0070C0"/>
                </a:solidFill>
              </a:rPr>
              <a:t>	5811 Broadway S.E.</a:t>
            </a:r>
          </a:p>
          <a:p>
            <a:pPr marL="0" indent="0">
              <a:buNone/>
            </a:pPr>
            <a:r>
              <a:rPr lang="en-US" dirty="0">
                <a:solidFill>
                  <a:srgbClr val="0070C0"/>
                </a:solidFill>
              </a:rPr>
              <a:t>	Alb. NM 87105</a:t>
            </a:r>
          </a:p>
          <a:p>
            <a:pPr marL="0" indent="0">
              <a:buNone/>
            </a:pPr>
            <a:r>
              <a:rPr lang="en-US" dirty="0">
                <a:solidFill>
                  <a:srgbClr val="0070C0"/>
                </a:solidFill>
              </a:rPr>
              <a:t>First Gate (White Fence)</a:t>
            </a:r>
          </a:p>
          <a:p>
            <a:pPr marL="0" indent="0">
              <a:buNone/>
            </a:pPr>
            <a:r>
              <a:rPr lang="en-US" dirty="0">
                <a:solidFill>
                  <a:srgbClr val="0070C0"/>
                </a:solidFill>
              </a:rPr>
              <a:t>Airport Station</a:t>
            </a:r>
          </a:p>
          <a:p>
            <a:pPr marL="0" indent="0">
              <a:buNone/>
            </a:pPr>
            <a:r>
              <a:rPr lang="en-US" dirty="0">
                <a:solidFill>
                  <a:srgbClr val="0070C0"/>
                </a:solidFill>
              </a:rPr>
              <a:t>	3700 block Spirit Dr.</a:t>
            </a:r>
          </a:p>
        </p:txBody>
      </p:sp>
    </p:spTree>
    <p:extLst>
      <p:ext uri="{BB962C8B-B14F-4D97-AF65-F5344CB8AC3E}">
        <p14:creationId xmlns:p14="http://schemas.microsoft.com/office/powerpoint/2010/main" val="176670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1865218" y="476072"/>
            <a:ext cx="4803046" cy="523220"/>
          </a:xfrm>
          <a:prstGeom prst="rect">
            <a:avLst/>
          </a:prstGeom>
          <a:noFill/>
        </p:spPr>
        <p:txBody>
          <a:bodyPr wrap="none" rtlCol="0">
            <a:spAutoFit/>
          </a:bodyPr>
          <a:lstStyle/>
          <a:p>
            <a:r>
              <a:rPr lang="en-US" sz="2800" b="1" dirty="0">
                <a:solidFill>
                  <a:schemeClr val="accent2"/>
                </a:solidFill>
              </a:rPr>
              <a:t>Albuquerque Pipeline - Photos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742" y="1293782"/>
            <a:ext cx="6646453" cy="4984086"/>
          </a:xfrm>
          <a:prstGeom prst="rect">
            <a:avLst/>
          </a:prstGeom>
        </p:spPr>
      </p:pic>
    </p:spTree>
    <p:extLst>
      <p:ext uri="{BB962C8B-B14F-4D97-AF65-F5344CB8AC3E}">
        <p14:creationId xmlns:p14="http://schemas.microsoft.com/office/powerpoint/2010/main" val="186767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1849543" y="513264"/>
            <a:ext cx="4803046" cy="523220"/>
          </a:xfrm>
          <a:prstGeom prst="rect">
            <a:avLst/>
          </a:prstGeom>
          <a:noFill/>
        </p:spPr>
        <p:txBody>
          <a:bodyPr wrap="none" rtlCol="0">
            <a:spAutoFit/>
          </a:bodyPr>
          <a:lstStyle/>
          <a:p>
            <a:r>
              <a:rPr lang="en-US" sz="2800" b="1" dirty="0">
                <a:solidFill>
                  <a:schemeClr val="accent2"/>
                </a:solidFill>
              </a:rPr>
              <a:t>Albuquerque Pipeline - Photos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7" y="1404428"/>
            <a:ext cx="8112518" cy="395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22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506ED1B-AF7F-4884-A501-E002CE8DBB86}"/>
              </a:ext>
            </a:extLst>
          </p:cNvPr>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495CB2-124F-4368-8970-4B576826D30A}"/>
              </a:ext>
            </a:extLst>
          </p:cNvPr>
          <p:cNvSpPr txBox="1"/>
          <p:nvPr/>
        </p:nvSpPr>
        <p:spPr>
          <a:xfrm>
            <a:off x="2483258" y="531330"/>
            <a:ext cx="3806298" cy="523220"/>
          </a:xfrm>
          <a:prstGeom prst="rect">
            <a:avLst/>
          </a:prstGeom>
          <a:noFill/>
        </p:spPr>
        <p:txBody>
          <a:bodyPr wrap="none" rtlCol="0">
            <a:spAutoFit/>
          </a:bodyPr>
          <a:lstStyle/>
          <a:p>
            <a:r>
              <a:rPr lang="en-US" sz="2800" b="1" dirty="0">
                <a:solidFill>
                  <a:schemeClr val="accent2"/>
                </a:solidFill>
              </a:rPr>
              <a:t>Albuquerque HCA - Map</a:t>
            </a:r>
          </a:p>
        </p:txBody>
      </p:sp>
      <p:graphicFrame>
        <p:nvGraphicFramePr>
          <p:cNvPr id="11" name="Object 10">
            <a:extLst>
              <a:ext uri="{FF2B5EF4-FFF2-40B4-BE49-F238E27FC236}">
                <a16:creationId xmlns:a16="http://schemas.microsoft.com/office/drawing/2014/main" id="{F7A1EF3E-B9F2-4970-89DB-1087F4294F93}"/>
              </a:ext>
            </a:extLst>
          </p:cNvPr>
          <p:cNvGraphicFramePr>
            <a:graphicFrameLocks noChangeAspect="1"/>
          </p:cNvGraphicFramePr>
          <p:nvPr>
            <p:extLst>
              <p:ext uri="{D42A27DB-BD31-4B8C-83A1-F6EECF244321}">
                <p14:modId xmlns:p14="http://schemas.microsoft.com/office/powerpoint/2010/main" val="186683230"/>
              </p:ext>
            </p:extLst>
          </p:nvPr>
        </p:nvGraphicFramePr>
        <p:xfrm>
          <a:off x="2701724" y="1112857"/>
          <a:ext cx="3587831" cy="5544830"/>
        </p:xfrm>
        <a:graphic>
          <a:graphicData uri="http://schemas.openxmlformats.org/presentationml/2006/ole">
            <mc:AlternateContent xmlns:mc="http://schemas.openxmlformats.org/markup-compatibility/2006">
              <mc:Choice xmlns:v="urn:schemas-microsoft-com:vml" Requires="v">
                <p:oleObj name="Acrobat Document" r:id="rId2" imgW="3771729" imgH="5829091" progId="AcroExch.Document.DC">
                  <p:embed/>
                </p:oleObj>
              </mc:Choice>
              <mc:Fallback>
                <p:oleObj name="Acrobat Document" r:id="rId2" imgW="3771729" imgH="5829091" progId="AcroExch.Document.DC">
                  <p:embed/>
                  <p:pic>
                    <p:nvPicPr>
                      <p:cNvPr id="0" name=""/>
                      <p:cNvPicPr/>
                      <p:nvPr/>
                    </p:nvPicPr>
                    <p:blipFill>
                      <a:blip r:embed="rId3"/>
                      <a:stretch>
                        <a:fillRect/>
                      </a:stretch>
                    </p:blipFill>
                    <p:spPr>
                      <a:xfrm>
                        <a:off x="2701724" y="1112857"/>
                        <a:ext cx="3587831" cy="5544830"/>
                      </a:xfrm>
                      <a:prstGeom prst="rect">
                        <a:avLst/>
                      </a:prstGeom>
                    </p:spPr>
                  </p:pic>
                </p:oleObj>
              </mc:Fallback>
            </mc:AlternateContent>
          </a:graphicData>
        </a:graphic>
      </p:graphicFrame>
    </p:spTree>
    <p:extLst>
      <p:ext uri="{BB962C8B-B14F-4D97-AF65-F5344CB8AC3E}">
        <p14:creationId xmlns:p14="http://schemas.microsoft.com/office/powerpoint/2010/main" val="1075293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423079" y="573200"/>
            <a:ext cx="6619056" cy="523220"/>
          </a:xfrm>
          <a:prstGeom prst="rect">
            <a:avLst/>
          </a:prstGeom>
          <a:noFill/>
        </p:spPr>
        <p:txBody>
          <a:bodyPr wrap="none" rtlCol="0">
            <a:spAutoFit/>
          </a:bodyPr>
          <a:lstStyle/>
          <a:p>
            <a:r>
              <a:rPr lang="en-US" sz="2800" b="1" dirty="0">
                <a:solidFill>
                  <a:schemeClr val="accent2"/>
                </a:solidFill>
              </a:rPr>
              <a:t>Albuquerque Pipeline – Emergency Contact</a:t>
            </a:r>
          </a:p>
        </p:txBody>
      </p:sp>
      <p:sp>
        <p:nvSpPr>
          <p:cNvPr id="8" name="Content Placeholder 7"/>
          <p:cNvSpPr>
            <a:spLocks noGrp="1"/>
          </p:cNvSpPr>
          <p:nvPr>
            <p:ph idx="1"/>
          </p:nvPr>
        </p:nvSpPr>
        <p:spPr/>
        <p:txBody>
          <a:bodyPr/>
          <a:lstStyle/>
          <a:p>
            <a:pPr marL="0" indent="0">
              <a:buNone/>
            </a:pPr>
            <a:r>
              <a:rPr lang="en-US" sz="2400" dirty="0">
                <a:solidFill>
                  <a:srgbClr val="0070C0"/>
                </a:solidFill>
              </a:rPr>
              <a:t>Bluefish Pipeline Emergency Phone No.  888-312-8851</a:t>
            </a:r>
          </a:p>
          <a:p>
            <a:pPr marL="0" indent="0">
              <a:buNone/>
            </a:pPr>
            <a:endParaRPr lang="en-US" sz="2400" dirty="0">
              <a:solidFill>
                <a:srgbClr val="0070C0"/>
              </a:solidFill>
            </a:endParaRPr>
          </a:p>
          <a:p>
            <a:pPr marL="0" indent="0">
              <a:buNone/>
            </a:pPr>
            <a:r>
              <a:rPr lang="en-US" sz="2400" dirty="0">
                <a:solidFill>
                  <a:srgbClr val="0070C0"/>
                </a:solidFill>
              </a:rPr>
              <a:t>Advanced Environmental Solutions (Emergency Contractor)</a:t>
            </a:r>
          </a:p>
          <a:p>
            <a:pPr marL="0" indent="0">
              <a:buNone/>
            </a:pPr>
            <a:r>
              <a:rPr lang="en-US" sz="2400" dirty="0">
                <a:solidFill>
                  <a:srgbClr val="0070C0"/>
                </a:solidFill>
              </a:rPr>
              <a:t>505-861-1700</a:t>
            </a:r>
          </a:p>
          <a:p>
            <a:pPr marL="0" indent="0">
              <a:buNone/>
            </a:pPr>
            <a:endParaRPr lang="en-US" sz="2400" dirty="0">
              <a:solidFill>
                <a:srgbClr val="0070C0"/>
              </a:solidFill>
            </a:endParaRPr>
          </a:p>
          <a:p>
            <a:pPr marL="0" indent="0">
              <a:buNone/>
            </a:pPr>
            <a:r>
              <a:rPr lang="en-US" sz="2400" dirty="0">
                <a:solidFill>
                  <a:srgbClr val="0070C0"/>
                </a:solidFill>
              </a:rPr>
              <a:t>Scott Lovelace (575) 545-8438</a:t>
            </a:r>
          </a:p>
          <a:p>
            <a:pPr marL="0" indent="0">
              <a:buNone/>
            </a:pPr>
            <a:r>
              <a:rPr lang="en-US" sz="2400" dirty="0">
                <a:solidFill>
                  <a:srgbClr val="0070C0"/>
                </a:solidFill>
              </a:rPr>
              <a:t>John Degenstein (701) 732-0742</a:t>
            </a:r>
          </a:p>
          <a:p>
            <a:pPr marL="0" indent="0">
              <a:buNone/>
            </a:pPr>
            <a:endParaRPr lang="en-US" dirty="0">
              <a:solidFill>
                <a:srgbClr val="0070C0"/>
              </a:solidFill>
            </a:endParaRPr>
          </a:p>
        </p:txBody>
      </p:sp>
    </p:spTree>
    <p:extLst>
      <p:ext uri="{BB962C8B-B14F-4D97-AF65-F5344CB8AC3E}">
        <p14:creationId xmlns:p14="http://schemas.microsoft.com/office/powerpoint/2010/main" val="3458274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506ED1B-AF7F-4884-A501-E002CE8DBB86}"/>
              </a:ext>
            </a:extLst>
          </p:cNvPr>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5495CB2-124F-4368-8970-4B576826D30A}"/>
              </a:ext>
            </a:extLst>
          </p:cNvPr>
          <p:cNvSpPr txBox="1"/>
          <p:nvPr/>
        </p:nvSpPr>
        <p:spPr>
          <a:xfrm>
            <a:off x="2483258" y="531330"/>
            <a:ext cx="3494996" cy="523220"/>
          </a:xfrm>
          <a:prstGeom prst="rect">
            <a:avLst/>
          </a:prstGeom>
          <a:noFill/>
        </p:spPr>
        <p:txBody>
          <a:bodyPr wrap="none" rtlCol="0">
            <a:spAutoFit/>
          </a:bodyPr>
          <a:lstStyle/>
          <a:p>
            <a:r>
              <a:rPr lang="en-US" sz="2800" b="1">
                <a:solidFill>
                  <a:schemeClr val="accent2"/>
                </a:solidFill>
              </a:rPr>
              <a:t>Albuquerque </a:t>
            </a:r>
            <a:r>
              <a:rPr lang="en-US" sz="2800" b="1" dirty="0">
                <a:solidFill>
                  <a:schemeClr val="accent2"/>
                </a:solidFill>
              </a:rPr>
              <a:t>- Survey</a:t>
            </a:r>
          </a:p>
        </p:txBody>
      </p:sp>
      <p:sp>
        <p:nvSpPr>
          <p:cNvPr id="5" name="Content Placeholder 7">
            <a:extLst>
              <a:ext uri="{FF2B5EF4-FFF2-40B4-BE49-F238E27FC236}">
                <a16:creationId xmlns:a16="http://schemas.microsoft.com/office/drawing/2014/main" id="{33823BBC-C90E-7F56-2DC2-0F6A36CB324D}"/>
              </a:ext>
            </a:extLst>
          </p:cNvPr>
          <p:cNvSpPr txBox="1">
            <a:spLocks/>
          </p:cNvSpPr>
          <p:nvPr/>
        </p:nvSpPr>
        <p:spPr>
          <a:xfrm>
            <a:off x="5681709" y="1630586"/>
            <a:ext cx="2994458" cy="44955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70C0"/>
                </a:solidFill>
              </a:rPr>
              <a:t>Please take our survey by scanning the QR code.</a:t>
            </a:r>
            <a:endParaRPr lang="en-US" dirty="0">
              <a:solidFill>
                <a:srgbClr val="0070C0"/>
              </a:solidFill>
            </a:endParaRPr>
          </a:p>
        </p:txBody>
      </p:sp>
      <p:pic>
        <p:nvPicPr>
          <p:cNvPr id="7" name="Picture 6" descr="A qr code on a white background&#10;&#10;Description automatically generated">
            <a:extLst>
              <a:ext uri="{FF2B5EF4-FFF2-40B4-BE49-F238E27FC236}">
                <a16:creationId xmlns:a16="http://schemas.microsoft.com/office/drawing/2014/main" id="{DA1D79BF-BE6A-CC8D-454D-D0F82D0D2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630586"/>
            <a:ext cx="4495577" cy="4495577"/>
          </a:xfrm>
          <a:prstGeom prst="rect">
            <a:avLst/>
          </a:prstGeom>
        </p:spPr>
      </p:pic>
    </p:spTree>
    <p:extLst>
      <p:ext uri="{BB962C8B-B14F-4D97-AF65-F5344CB8AC3E}">
        <p14:creationId xmlns:p14="http://schemas.microsoft.com/office/powerpoint/2010/main" val="155346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Code of Regulations</a:t>
            </a:r>
          </a:p>
        </p:txBody>
      </p:sp>
      <p:sp>
        <p:nvSpPr>
          <p:cNvPr id="3" name="Content Placeholder 2"/>
          <p:cNvSpPr>
            <a:spLocks noGrp="1"/>
          </p:cNvSpPr>
          <p:nvPr>
            <p:ph idx="1"/>
          </p:nvPr>
        </p:nvSpPr>
        <p:spPr/>
        <p:txBody>
          <a:bodyPr>
            <a:normAutofit fontScale="62500" lnSpcReduction="20000"/>
          </a:bodyPr>
          <a:lstStyle/>
          <a:p>
            <a:r>
              <a:rPr lang="en-US" dirty="0">
                <a:solidFill>
                  <a:srgbClr val="0070C0"/>
                </a:solidFill>
              </a:rPr>
              <a:t>Under 49 CFR §§ 192.605, 192.615, 193.2509, and 195.402, pipeline facility operators must include provisions for coordinating with appropriate fire, law enforcement, emergency management, and other public safety officials in their emergency plans. Immediate contact by pipeline facility operators with local emergency responders located in potentially affected areas provides for appropriate, more coordinated and effective response to emergency situations involving pipelines, and can minimize potential injury, death and environmental damage.</a:t>
            </a:r>
          </a:p>
          <a:p>
            <a:r>
              <a:rPr lang="en-US" dirty="0">
                <a:solidFill>
                  <a:srgbClr val="0070C0"/>
                </a:solidFill>
              </a:rPr>
              <a:t>Under §§ 192.616 and 195.440, pipeline facility operators must also develop and implement, and sustain a written public education program that follows the American Petroleum Institute’s (API) Recommended Practice (RP) 1162. Incorporated by reference into §§ 192.616 and 195.440, API RP 1162 further requires operators to provide notice of, and information regarding their emergency response plans to appropriate local emergency officials. These response plans should include information about how emergency officials can determine potential pipeline related risks, and implement appropriate response plans.</a:t>
            </a:r>
          </a:p>
        </p:txBody>
      </p:sp>
      <p:pic>
        <p:nvPicPr>
          <p:cNvPr id="4098" name="Picture 2" descr="C:\Users\Steve\AppData\Local\Microsoft\Windows\Temporary Internet Files\Content.IE5\LAGL1IG6\MC9003517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440" y="350981"/>
            <a:ext cx="887712" cy="10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5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1C57DF-7863-408F-A0AE-51D8289D1AE8}"/>
              </a:ext>
            </a:extLst>
          </p:cNvPr>
          <p:cNvSpPr txBox="1"/>
          <p:nvPr/>
        </p:nvSpPr>
        <p:spPr>
          <a:xfrm>
            <a:off x="2257530" y="491141"/>
            <a:ext cx="4229748" cy="523220"/>
          </a:xfrm>
          <a:prstGeom prst="rect">
            <a:avLst/>
          </a:prstGeom>
          <a:noFill/>
        </p:spPr>
        <p:txBody>
          <a:bodyPr wrap="none" rtlCol="0">
            <a:spAutoFit/>
          </a:bodyPr>
          <a:lstStyle/>
          <a:p>
            <a:r>
              <a:rPr lang="en-US" sz="2800" b="1" dirty="0">
                <a:solidFill>
                  <a:schemeClr val="accent2"/>
                </a:solidFill>
              </a:rPr>
              <a:t>Management Commitment</a:t>
            </a:r>
          </a:p>
        </p:txBody>
      </p:sp>
      <p:cxnSp>
        <p:nvCxnSpPr>
          <p:cNvPr id="3" name="Straight Connector 2">
            <a:extLst>
              <a:ext uri="{FF2B5EF4-FFF2-40B4-BE49-F238E27FC236}">
                <a16:creationId xmlns:a16="http://schemas.microsoft.com/office/drawing/2014/main" id="{AEA5EF97-C678-409E-BF3B-5CE4A250D95A}"/>
              </a:ext>
            </a:extLst>
          </p:cNvPr>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graphicFrame>
        <p:nvGraphicFramePr>
          <p:cNvPr id="4" name="Object 3">
            <a:extLst>
              <a:ext uri="{FF2B5EF4-FFF2-40B4-BE49-F238E27FC236}">
                <a16:creationId xmlns:a16="http://schemas.microsoft.com/office/drawing/2014/main" id="{9DE77A7C-1961-41D9-9C01-B1C2AF0A4B94}"/>
              </a:ext>
            </a:extLst>
          </p:cNvPr>
          <p:cNvGraphicFramePr>
            <a:graphicFrameLocks noChangeAspect="1"/>
          </p:cNvGraphicFramePr>
          <p:nvPr>
            <p:extLst>
              <p:ext uri="{D42A27DB-BD31-4B8C-83A1-F6EECF244321}">
                <p14:modId xmlns:p14="http://schemas.microsoft.com/office/powerpoint/2010/main" val="1629729286"/>
              </p:ext>
            </p:extLst>
          </p:nvPr>
        </p:nvGraphicFramePr>
        <p:xfrm>
          <a:off x="544945" y="1400511"/>
          <a:ext cx="8131222" cy="5056188"/>
        </p:xfrm>
        <a:graphic>
          <a:graphicData uri="http://schemas.openxmlformats.org/presentationml/2006/ole">
            <mc:AlternateContent xmlns:mc="http://schemas.openxmlformats.org/markup-compatibility/2006">
              <mc:Choice xmlns:v="urn:schemas-microsoft-com:vml" Requires="v">
                <p:oleObj name="Document" r:id="rId2" imgW="5935378" imgH="3691670" progId="Word.Document.12">
                  <p:embed/>
                </p:oleObj>
              </mc:Choice>
              <mc:Fallback>
                <p:oleObj name="Document" r:id="rId2" imgW="5935378" imgH="3691670" progId="Word.Document.12">
                  <p:embed/>
                  <p:pic>
                    <p:nvPicPr>
                      <p:cNvPr id="0" name=""/>
                      <p:cNvPicPr/>
                      <p:nvPr/>
                    </p:nvPicPr>
                    <p:blipFill>
                      <a:blip r:embed="rId3"/>
                      <a:stretch>
                        <a:fillRect/>
                      </a:stretch>
                    </p:blipFill>
                    <p:spPr>
                      <a:xfrm>
                        <a:off x="544945" y="1400511"/>
                        <a:ext cx="8131222" cy="5056188"/>
                      </a:xfrm>
                      <a:prstGeom prst="rect">
                        <a:avLst/>
                      </a:prstGeom>
                    </p:spPr>
                  </p:pic>
                </p:oleObj>
              </mc:Fallback>
            </mc:AlternateContent>
          </a:graphicData>
        </a:graphic>
      </p:graphicFrame>
    </p:spTree>
    <p:extLst>
      <p:ext uri="{BB962C8B-B14F-4D97-AF65-F5344CB8AC3E}">
        <p14:creationId xmlns:p14="http://schemas.microsoft.com/office/powerpoint/2010/main" val="336415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354839" y="573200"/>
            <a:ext cx="5577937" cy="523220"/>
          </a:xfrm>
          <a:prstGeom prst="rect">
            <a:avLst/>
          </a:prstGeom>
          <a:noFill/>
        </p:spPr>
        <p:txBody>
          <a:bodyPr wrap="none" rtlCol="0">
            <a:spAutoFit/>
          </a:bodyPr>
          <a:lstStyle/>
          <a:p>
            <a:r>
              <a:rPr lang="en-US" sz="2800" b="1" dirty="0">
                <a:solidFill>
                  <a:schemeClr val="accent2"/>
                </a:solidFill>
              </a:rPr>
              <a:t>Responding to a Pipeline Emergency</a:t>
            </a:r>
          </a:p>
        </p:txBody>
      </p:sp>
      <p:sp>
        <p:nvSpPr>
          <p:cNvPr id="7" name="TextBox 6"/>
          <p:cNvSpPr txBox="1"/>
          <p:nvPr/>
        </p:nvSpPr>
        <p:spPr>
          <a:xfrm>
            <a:off x="818866" y="1337474"/>
            <a:ext cx="7710985" cy="1400383"/>
          </a:xfrm>
          <a:prstGeom prst="rect">
            <a:avLst/>
          </a:prstGeom>
          <a:noFill/>
        </p:spPr>
        <p:txBody>
          <a:bodyPr wrap="square" rtlCol="0">
            <a:spAutoFit/>
          </a:bodyPr>
          <a:lstStyle/>
          <a:p>
            <a:pPr>
              <a:spcAft>
                <a:spcPts val="600"/>
              </a:spcAft>
            </a:pPr>
            <a:r>
              <a:rPr lang="en-US" sz="2000" b="1" dirty="0">
                <a:solidFill>
                  <a:schemeClr val="accent1">
                    <a:lumMod val="75000"/>
                  </a:schemeClr>
                </a:solidFill>
              </a:rPr>
              <a:t>The following guidelines are designed to ensure the safety</a:t>
            </a:r>
          </a:p>
          <a:p>
            <a:pPr>
              <a:spcAft>
                <a:spcPts val="600"/>
              </a:spcAft>
            </a:pPr>
            <a:r>
              <a:rPr lang="en-US" sz="2000" b="1" dirty="0">
                <a:solidFill>
                  <a:schemeClr val="accent1">
                    <a:lumMod val="75000"/>
                  </a:schemeClr>
                </a:solidFill>
              </a:rPr>
              <a:t>of Bluefish response personnel, emergency response personnel, and the general public in the event of a suspected or detected pipeline incident and/or emergency.</a:t>
            </a:r>
          </a:p>
        </p:txBody>
      </p:sp>
    </p:spTree>
    <p:extLst>
      <p:ext uri="{BB962C8B-B14F-4D97-AF65-F5344CB8AC3E}">
        <p14:creationId xmlns:p14="http://schemas.microsoft.com/office/powerpoint/2010/main" val="175251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354839" y="573200"/>
            <a:ext cx="5577937" cy="523220"/>
          </a:xfrm>
          <a:prstGeom prst="rect">
            <a:avLst/>
          </a:prstGeom>
          <a:noFill/>
        </p:spPr>
        <p:txBody>
          <a:bodyPr wrap="none" rtlCol="0">
            <a:spAutoFit/>
          </a:bodyPr>
          <a:lstStyle/>
          <a:p>
            <a:r>
              <a:rPr lang="en-US" sz="2800" b="1" dirty="0">
                <a:solidFill>
                  <a:schemeClr val="accent2"/>
                </a:solidFill>
              </a:rPr>
              <a:t>Responding to a Pipeline Emergency</a:t>
            </a:r>
          </a:p>
        </p:txBody>
      </p:sp>
      <p:sp>
        <p:nvSpPr>
          <p:cNvPr id="5" name="Content Placeholder 4"/>
          <p:cNvSpPr>
            <a:spLocks noGrp="1"/>
          </p:cNvSpPr>
          <p:nvPr>
            <p:ph sz="half" idx="1"/>
          </p:nvPr>
        </p:nvSpPr>
        <p:spPr/>
        <p:txBody>
          <a:bodyPr>
            <a:normAutofit fontScale="62500" lnSpcReduction="20000"/>
          </a:bodyPr>
          <a:lstStyle/>
          <a:p>
            <a:pPr>
              <a:spcAft>
                <a:spcPts val="600"/>
              </a:spcAft>
            </a:pPr>
            <a:r>
              <a:rPr lang="en-US" b="1" dirty="0">
                <a:solidFill>
                  <a:schemeClr val="accent1">
                    <a:lumMod val="75000"/>
                  </a:schemeClr>
                </a:solidFill>
              </a:rPr>
              <a:t>Secure the area for a safe distance.</a:t>
            </a:r>
          </a:p>
          <a:p>
            <a:pPr>
              <a:spcAft>
                <a:spcPts val="600"/>
              </a:spcAft>
            </a:pPr>
            <a:r>
              <a:rPr lang="en-US" b="1" dirty="0">
                <a:solidFill>
                  <a:schemeClr val="accent1">
                    <a:lumMod val="75000"/>
                  </a:schemeClr>
                </a:solidFill>
              </a:rPr>
              <a:t>Eliminate ignition sources such as:</a:t>
            </a:r>
          </a:p>
          <a:p>
            <a:pPr lvl="1">
              <a:spcAft>
                <a:spcPts val="600"/>
              </a:spcAft>
            </a:pPr>
            <a:r>
              <a:rPr lang="en-US" b="1" dirty="0">
                <a:solidFill>
                  <a:schemeClr val="accent1">
                    <a:lumMod val="75000"/>
                  </a:schemeClr>
                </a:solidFill>
              </a:rPr>
              <a:t>Open flames or lights</a:t>
            </a:r>
          </a:p>
          <a:p>
            <a:pPr lvl="1">
              <a:spcAft>
                <a:spcPts val="600"/>
              </a:spcAft>
            </a:pPr>
            <a:r>
              <a:rPr lang="en-US" b="1" dirty="0">
                <a:solidFill>
                  <a:schemeClr val="accent1">
                    <a:lumMod val="75000"/>
                  </a:schemeClr>
                </a:solidFill>
              </a:rPr>
              <a:t>Electrical switches</a:t>
            </a:r>
          </a:p>
          <a:p>
            <a:pPr lvl="1">
              <a:spcAft>
                <a:spcPts val="600"/>
              </a:spcAft>
            </a:pPr>
            <a:r>
              <a:rPr lang="en-US" b="1" dirty="0">
                <a:solidFill>
                  <a:schemeClr val="accent1">
                    <a:lumMod val="75000"/>
                  </a:schemeClr>
                </a:solidFill>
              </a:rPr>
              <a:t>Vehicle ignition</a:t>
            </a:r>
          </a:p>
          <a:p>
            <a:pPr>
              <a:spcAft>
                <a:spcPts val="600"/>
              </a:spcAft>
            </a:pPr>
            <a:r>
              <a:rPr lang="en-US" b="1" dirty="0">
                <a:solidFill>
                  <a:schemeClr val="accent1">
                    <a:lumMod val="75000"/>
                  </a:schemeClr>
                </a:solidFill>
              </a:rPr>
              <a:t>Liquid petroleum products such as jet fuel can migrate to low areas such as ditches, sewers, etc. If safe to do so:</a:t>
            </a:r>
          </a:p>
          <a:p>
            <a:pPr lvl="1">
              <a:spcAft>
                <a:spcPts val="600"/>
              </a:spcAft>
            </a:pPr>
            <a:r>
              <a:rPr lang="en-US" b="1" dirty="0">
                <a:solidFill>
                  <a:schemeClr val="accent1">
                    <a:lumMod val="75000"/>
                  </a:schemeClr>
                </a:solidFill>
              </a:rPr>
              <a:t>Evacuate people from homes, businesses, schools and other places of congregation</a:t>
            </a:r>
          </a:p>
          <a:p>
            <a:pPr lvl="1">
              <a:spcAft>
                <a:spcPts val="600"/>
              </a:spcAft>
            </a:pPr>
            <a:r>
              <a:rPr lang="en-US" b="1" dirty="0">
                <a:solidFill>
                  <a:schemeClr val="accent1">
                    <a:lumMod val="75000"/>
                  </a:schemeClr>
                </a:solidFill>
              </a:rPr>
              <a:t>Manage access to the site</a:t>
            </a:r>
          </a:p>
          <a:p>
            <a:pPr lvl="1">
              <a:spcAft>
                <a:spcPts val="600"/>
              </a:spcAft>
            </a:pPr>
            <a:r>
              <a:rPr lang="en-US" b="1" dirty="0">
                <a:solidFill>
                  <a:schemeClr val="accent1">
                    <a:lumMod val="75000"/>
                  </a:schemeClr>
                </a:solidFill>
              </a:rPr>
              <a:t>Shelter in place if the circumstances make going outdoors dangerous.</a:t>
            </a:r>
          </a:p>
          <a:p>
            <a:endParaRPr lang="en-US" dirty="0"/>
          </a:p>
        </p:txBody>
      </p:sp>
      <p:sp>
        <p:nvSpPr>
          <p:cNvPr id="8" name="Content Placeholder 7"/>
          <p:cNvSpPr>
            <a:spLocks noGrp="1"/>
          </p:cNvSpPr>
          <p:nvPr>
            <p:ph sz="half" idx="2"/>
          </p:nvPr>
        </p:nvSpPr>
        <p:spPr/>
        <p:txBody>
          <a:bodyPr>
            <a:normAutofit fontScale="62500" lnSpcReduction="20000"/>
          </a:bodyPr>
          <a:lstStyle/>
          <a:p>
            <a:pPr>
              <a:spcBef>
                <a:spcPts val="0"/>
              </a:spcBef>
              <a:spcAft>
                <a:spcPts val="600"/>
              </a:spcAft>
            </a:pPr>
            <a:r>
              <a:rPr lang="en-US" sz="2900" b="1" dirty="0">
                <a:solidFill>
                  <a:srgbClr val="4F81BD">
                    <a:lumMod val="75000"/>
                  </a:srgbClr>
                </a:solidFill>
              </a:rPr>
              <a:t>If the pipeline leak is not burning:</a:t>
            </a:r>
          </a:p>
          <a:p>
            <a:pPr lvl="1">
              <a:spcBef>
                <a:spcPts val="0"/>
              </a:spcBef>
              <a:spcAft>
                <a:spcPts val="600"/>
              </a:spcAft>
            </a:pPr>
            <a:r>
              <a:rPr lang="en-US" sz="2500" b="1" dirty="0">
                <a:solidFill>
                  <a:srgbClr val="4F81BD">
                    <a:lumMod val="75000"/>
                  </a:srgbClr>
                </a:solidFill>
              </a:rPr>
              <a:t>DO NOT start motor vehicles or electrical equipment. </a:t>
            </a:r>
          </a:p>
          <a:p>
            <a:pPr lvl="1">
              <a:spcBef>
                <a:spcPts val="0"/>
              </a:spcBef>
              <a:spcAft>
                <a:spcPts val="600"/>
              </a:spcAft>
            </a:pPr>
            <a:r>
              <a:rPr lang="en-US" sz="2500" b="1" dirty="0">
                <a:solidFill>
                  <a:srgbClr val="4F81BD">
                    <a:lumMod val="75000"/>
                  </a:srgbClr>
                </a:solidFill>
              </a:rPr>
              <a:t>DO NOT ring doorbells.</a:t>
            </a:r>
          </a:p>
          <a:p>
            <a:pPr lvl="1">
              <a:spcBef>
                <a:spcPts val="0"/>
              </a:spcBef>
              <a:spcAft>
                <a:spcPts val="600"/>
              </a:spcAft>
            </a:pPr>
            <a:r>
              <a:rPr lang="en-US" sz="2500" b="1" dirty="0">
                <a:solidFill>
                  <a:srgbClr val="4F81BD">
                    <a:lumMod val="75000"/>
                  </a:srgbClr>
                </a:solidFill>
              </a:rPr>
              <a:t>DO NOT drive into a leak or vapor cloud.</a:t>
            </a:r>
          </a:p>
          <a:p>
            <a:pPr>
              <a:spcBef>
                <a:spcPts val="0"/>
              </a:spcBef>
              <a:spcAft>
                <a:spcPts val="600"/>
              </a:spcAft>
            </a:pPr>
            <a:r>
              <a:rPr lang="en-US" b="1" dirty="0">
                <a:solidFill>
                  <a:schemeClr val="accent1">
                    <a:lumMod val="75000"/>
                  </a:schemeClr>
                </a:solidFill>
              </a:rPr>
              <a:t>If the pipeline leak is burning and if safe to do so:</a:t>
            </a:r>
          </a:p>
          <a:p>
            <a:pPr lvl="1">
              <a:spcBef>
                <a:spcPts val="0"/>
              </a:spcBef>
              <a:spcAft>
                <a:spcPts val="600"/>
              </a:spcAft>
            </a:pPr>
            <a:r>
              <a:rPr lang="en-US" b="1" dirty="0">
                <a:solidFill>
                  <a:schemeClr val="accent1">
                    <a:lumMod val="75000"/>
                  </a:schemeClr>
                </a:solidFill>
              </a:rPr>
              <a:t>Attempt to control the spread of the fire, but DO NOT attempt to extinguish a petroleum product or natural gas fire. When extinguished, petroleum products, gas and vapor could collect and explode if reignited by a secondary fire.</a:t>
            </a:r>
          </a:p>
          <a:p>
            <a:pPr marL="0" lvl="0" indent="0">
              <a:spcBef>
                <a:spcPts val="0"/>
              </a:spcBef>
              <a:spcAft>
                <a:spcPts val="600"/>
              </a:spcAft>
              <a:buNone/>
            </a:pPr>
            <a:endParaRPr lang="en-US" dirty="0"/>
          </a:p>
        </p:txBody>
      </p:sp>
    </p:spTree>
    <p:extLst>
      <p:ext uri="{BB962C8B-B14F-4D97-AF65-F5344CB8AC3E}">
        <p14:creationId xmlns:p14="http://schemas.microsoft.com/office/powerpoint/2010/main" val="2601661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354839" y="573200"/>
            <a:ext cx="5577937" cy="523220"/>
          </a:xfrm>
          <a:prstGeom prst="rect">
            <a:avLst/>
          </a:prstGeom>
          <a:noFill/>
        </p:spPr>
        <p:txBody>
          <a:bodyPr wrap="none" rtlCol="0">
            <a:spAutoFit/>
          </a:bodyPr>
          <a:lstStyle/>
          <a:p>
            <a:r>
              <a:rPr lang="en-US" sz="2800" b="1" dirty="0">
                <a:solidFill>
                  <a:schemeClr val="accent2"/>
                </a:solidFill>
              </a:rPr>
              <a:t>Responding to a Pipeline Emergency</a:t>
            </a:r>
          </a:p>
        </p:txBody>
      </p:sp>
      <p:sp>
        <p:nvSpPr>
          <p:cNvPr id="5" name="Content Placeholder 4"/>
          <p:cNvSpPr>
            <a:spLocks noGrp="1"/>
          </p:cNvSpPr>
          <p:nvPr>
            <p:ph idx="1"/>
          </p:nvPr>
        </p:nvSpPr>
        <p:spPr>
          <a:xfrm>
            <a:off x="457200" y="1600202"/>
            <a:ext cx="8229600" cy="4396482"/>
          </a:xfrm>
        </p:spPr>
        <p:txBody>
          <a:bodyPr numCol="2">
            <a:normAutofit fontScale="62500" lnSpcReduction="20000"/>
          </a:bodyPr>
          <a:lstStyle/>
          <a:p>
            <a:pPr>
              <a:spcAft>
                <a:spcPts val="600"/>
              </a:spcAft>
            </a:pPr>
            <a:r>
              <a:rPr lang="en-US" sz="2900" b="1" dirty="0">
                <a:solidFill>
                  <a:schemeClr val="accent1">
                    <a:lumMod val="75000"/>
                  </a:schemeClr>
                </a:solidFill>
              </a:rPr>
              <a:t>DO NOT operate pipeline valves. </a:t>
            </a:r>
          </a:p>
          <a:p>
            <a:pPr>
              <a:spcAft>
                <a:spcPts val="600"/>
              </a:spcAft>
            </a:pPr>
            <a:r>
              <a:rPr lang="en-US" sz="2900" b="1" dirty="0">
                <a:solidFill>
                  <a:schemeClr val="accent1">
                    <a:lumMod val="75000"/>
                  </a:schemeClr>
                </a:solidFill>
              </a:rPr>
              <a:t>Establish a command center. Work with pipeline representatives as you develop a plan to address the emergency. The pipeline operator will need to know:</a:t>
            </a:r>
          </a:p>
          <a:p>
            <a:pPr lvl="1">
              <a:spcAft>
                <a:spcPts val="600"/>
              </a:spcAft>
            </a:pPr>
            <a:r>
              <a:rPr lang="en-US" sz="2500" b="1" dirty="0">
                <a:solidFill>
                  <a:schemeClr val="accent1">
                    <a:lumMod val="75000"/>
                  </a:schemeClr>
                </a:solidFill>
              </a:rPr>
              <a:t>Your contact information and the location of the emergency</a:t>
            </a:r>
          </a:p>
          <a:p>
            <a:pPr lvl="1">
              <a:spcAft>
                <a:spcPts val="600"/>
              </a:spcAft>
            </a:pPr>
            <a:r>
              <a:rPr lang="en-US" sz="2500" b="1" dirty="0">
                <a:solidFill>
                  <a:schemeClr val="accent1">
                    <a:lumMod val="75000"/>
                  </a:schemeClr>
                </a:solidFill>
              </a:rPr>
              <a:t>Size, characteristics and behavior of the incident, and if there are any primary or secondary fires</a:t>
            </a:r>
          </a:p>
          <a:p>
            <a:pPr lvl="1">
              <a:spcAft>
                <a:spcPts val="600"/>
              </a:spcAft>
            </a:pPr>
            <a:r>
              <a:rPr lang="en-US" sz="2500" b="1" dirty="0">
                <a:solidFill>
                  <a:schemeClr val="accent1">
                    <a:lumMod val="75000"/>
                  </a:schemeClr>
                </a:solidFill>
              </a:rPr>
              <a:t>Any injuries or deaths</a:t>
            </a:r>
          </a:p>
          <a:p>
            <a:pPr lvl="1">
              <a:spcAft>
                <a:spcPts val="600"/>
              </a:spcAft>
            </a:pPr>
            <a:r>
              <a:rPr lang="en-US" sz="2500" b="1" dirty="0">
                <a:solidFill>
                  <a:schemeClr val="accent1">
                    <a:lumMod val="75000"/>
                  </a:schemeClr>
                </a:solidFill>
              </a:rPr>
              <a:t>The proximity of the incident to any structures, buildings, etc.</a:t>
            </a:r>
          </a:p>
          <a:p>
            <a:pPr marL="0" indent="0">
              <a:spcAft>
                <a:spcPts val="600"/>
              </a:spcAft>
              <a:buNone/>
            </a:pPr>
            <a:endParaRPr lang="en-US" sz="2900" b="1" dirty="0">
              <a:solidFill>
                <a:schemeClr val="accent1">
                  <a:lumMod val="75000"/>
                </a:schemeClr>
              </a:solidFill>
            </a:endParaRPr>
          </a:p>
          <a:p>
            <a:pPr>
              <a:spcAft>
                <a:spcPts val="600"/>
              </a:spcAft>
            </a:pPr>
            <a:endParaRPr lang="en-US" sz="2900" b="1" dirty="0">
              <a:solidFill>
                <a:schemeClr val="accent1">
                  <a:lumMod val="75000"/>
                </a:schemeClr>
              </a:solidFill>
            </a:endParaRPr>
          </a:p>
          <a:p>
            <a:pPr>
              <a:spcAft>
                <a:spcPts val="600"/>
              </a:spcAft>
            </a:pPr>
            <a:r>
              <a:rPr lang="en-US" sz="2900" b="1" dirty="0">
                <a:solidFill>
                  <a:schemeClr val="accent1">
                    <a:lumMod val="75000"/>
                  </a:schemeClr>
                </a:solidFill>
              </a:rPr>
              <a:t>Evacuate or shelter in place.</a:t>
            </a:r>
          </a:p>
          <a:p>
            <a:pPr lvl="1">
              <a:spcAft>
                <a:spcPts val="600"/>
              </a:spcAft>
            </a:pPr>
            <a:r>
              <a:rPr lang="en-US" sz="2500" b="1" dirty="0">
                <a:solidFill>
                  <a:schemeClr val="accent1">
                    <a:lumMod val="75000"/>
                  </a:schemeClr>
                </a:solidFill>
              </a:rPr>
              <a:t>Evacuate people upwind or upstream of the incident.</a:t>
            </a:r>
          </a:p>
          <a:p>
            <a:pPr lvl="1">
              <a:spcAft>
                <a:spcPts val="600"/>
              </a:spcAft>
            </a:pPr>
            <a:r>
              <a:rPr lang="en-US" sz="2500" b="1" dirty="0">
                <a:solidFill>
                  <a:schemeClr val="accent1">
                    <a:lumMod val="75000"/>
                  </a:schemeClr>
                </a:solidFill>
              </a:rPr>
              <a:t>Consult the pipeline company emergency response officials for evacuation pathing.</a:t>
            </a:r>
          </a:p>
          <a:p>
            <a:r>
              <a:rPr lang="en-US" sz="2900" b="1" dirty="0">
                <a:solidFill>
                  <a:schemeClr val="accent1">
                    <a:lumMod val="75000"/>
                  </a:schemeClr>
                </a:solidFill>
              </a:rPr>
              <a:t>Address environmental concerns such as bodies of water, grasslands, endangered wildlife and fish, etc.</a:t>
            </a:r>
          </a:p>
          <a:p>
            <a:endParaRPr lang="en-US" dirty="0"/>
          </a:p>
        </p:txBody>
      </p:sp>
    </p:spTree>
    <p:extLst>
      <p:ext uri="{BB962C8B-B14F-4D97-AF65-F5344CB8AC3E}">
        <p14:creationId xmlns:p14="http://schemas.microsoft.com/office/powerpoint/2010/main" val="1544461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9563" y="533645"/>
            <a:ext cx="5763435" cy="56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76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2312344" y="506040"/>
            <a:ext cx="4455515" cy="523220"/>
          </a:xfrm>
          <a:prstGeom prst="rect">
            <a:avLst/>
          </a:prstGeom>
          <a:noFill/>
        </p:spPr>
        <p:txBody>
          <a:bodyPr wrap="none" rtlCol="0">
            <a:spAutoFit/>
          </a:bodyPr>
          <a:lstStyle/>
          <a:p>
            <a:r>
              <a:rPr lang="en-US" sz="2800" b="1" dirty="0">
                <a:solidFill>
                  <a:schemeClr val="accent2"/>
                </a:solidFill>
              </a:rPr>
              <a:t>Albuquerque Pipeline - Map</a:t>
            </a:r>
          </a:p>
        </p:txBody>
      </p:sp>
      <p:pic>
        <p:nvPicPr>
          <p:cNvPr id="6146" name="Picture 2" descr="C:\Users\ShriIyer\Documents\0001 Bluefish Pipeline\Photos\Google APL 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50" y="1248777"/>
            <a:ext cx="6776700" cy="51520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ShriIyer\Documents\0001 Bluefish Pipeline\Photos\Google Airport End 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9982" y="2383114"/>
            <a:ext cx="2473120" cy="18802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5873026" y="1862139"/>
            <a:ext cx="368230" cy="2431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6246911" y="1969077"/>
            <a:ext cx="563540" cy="414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9" name="Picture 5" descr="C:\Users\ShriIyer\Documents\0001 Bluefish Pipeline\Photos\Google Nustar end 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008" y="4152035"/>
            <a:ext cx="2411074" cy="18330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p:cNvCxnSpPr>
            <a:endCxn id="6149" idx="3"/>
          </p:cNvCxnSpPr>
          <p:nvPr/>
        </p:nvCxnSpPr>
        <p:spPr>
          <a:xfrm flipH="1" flipV="1">
            <a:off x="2552082" y="5068552"/>
            <a:ext cx="719256" cy="5965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257690" y="5484331"/>
            <a:ext cx="368230" cy="24313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00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4037" y="1097488"/>
            <a:ext cx="8272130" cy="0"/>
          </a:xfrm>
          <a:prstGeom prst="line">
            <a:avLst/>
          </a:prstGeom>
          <a:ln w="57150">
            <a:solidFill>
              <a:srgbClr val="22641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35" y="6469035"/>
            <a:ext cx="2273379" cy="307777"/>
          </a:xfrm>
          <a:prstGeom prst="rect">
            <a:avLst/>
          </a:prstGeom>
          <a:noFill/>
        </p:spPr>
        <p:txBody>
          <a:bodyPr wrap="none" rtlCol="0">
            <a:spAutoFit/>
          </a:bodyPr>
          <a:lstStyle/>
          <a:p>
            <a:r>
              <a:rPr lang="en-US" sz="1400" dirty="0">
                <a:solidFill>
                  <a:schemeClr val="tx2">
                    <a:lumMod val="60000"/>
                    <a:lumOff val="40000"/>
                  </a:schemeClr>
                </a:solidFill>
                <a:latin typeface="Bauhaus 93" panose="04030905020B02020C02" pitchFamily="82" charset="0"/>
              </a:rPr>
              <a:t>Albuquerque Pipeline, LLC</a:t>
            </a:r>
          </a:p>
        </p:txBody>
      </p:sp>
      <p:sp>
        <p:nvSpPr>
          <p:cNvPr id="6" name="TextBox 5"/>
          <p:cNvSpPr txBox="1"/>
          <p:nvPr/>
        </p:nvSpPr>
        <p:spPr>
          <a:xfrm>
            <a:off x="354839" y="573200"/>
            <a:ext cx="6311151" cy="523220"/>
          </a:xfrm>
          <a:prstGeom prst="rect">
            <a:avLst/>
          </a:prstGeom>
          <a:noFill/>
        </p:spPr>
        <p:txBody>
          <a:bodyPr wrap="none" rtlCol="0">
            <a:spAutoFit/>
          </a:bodyPr>
          <a:lstStyle/>
          <a:p>
            <a:r>
              <a:rPr lang="en-US" sz="2800" b="1" dirty="0">
                <a:solidFill>
                  <a:schemeClr val="accent2"/>
                </a:solidFill>
              </a:rPr>
              <a:t>Albuquerque Pipeline  – Technical Details</a:t>
            </a:r>
          </a:p>
        </p:txBody>
      </p:sp>
      <p:sp>
        <p:nvSpPr>
          <p:cNvPr id="7" name="TextBox 6"/>
          <p:cNvSpPr txBox="1"/>
          <p:nvPr/>
        </p:nvSpPr>
        <p:spPr>
          <a:xfrm>
            <a:off x="818866" y="1337474"/>
            <a:ext cx="7710985" cy="40164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a:solidFill>
                  <a:schemeClr val="accent1">
                    <a:lumMod val="75000"/>
                  </a:schemeClr>
                </a:solidFill>
              </a:rPr>
              <a:t>4 mile pipeline from </a:t>
            </a:r>
            <a:r>
              <a:rPr lang="en-US" sz="2000" b="1" dirty="0" err="1">
                <a:solidFill>
                  <a:schemeClr val="accent1">
                    <a:lumMod val="75000"/>
                  </a:schemeClr>
                </a:solidFill>
              </a:rPr>
              <a:t>Nustar</a:t>
            </a:r>
            <a:r>
              <a:rPr lang="en-US" sz="2000" b="1" dirty="0">
                <a:solidFill>
                  <a:schemeClr val="accent1">
                    <a:lumMod val="75000"/>
                  </a:schemeClr>
                </a:solidFill>
              </a:rPr>
              <a:t> terminal to Airport</a:t>
            </a:r>
          </a:p>
          <a:p>
            <a:pPr marL="285750" indent="-285750">
              <a:spcAft>
                <a:spcPts val="600"/>
              </a:spcAft>
              <a:buFont typeface="Arial" panose="020B0604020202020204" pitchFamily="34" charset="0"/>
              <a:buChar char="•"/>
            </a:pPr>
            <a:r>
              <a:rPr lang="en-US" sz="2000" b="1" dirty="0">
                <a:solidFill>
                  <a:schemeClr val="accent1">
                    <a:lumMod val="75000"/>
                  </a:schemeClr>
                </a:solidFill>
              </a:rPr>
              <a:t>OD 6” nominal, wall thickness 0.250”</a:t>
            </a:r>
          </a:p>
          <a:p>
            <a:pPr marL="285750" indent="-285750">
              <a:spcAft>
                <a:spcPts val="600"/>
              </a:spcAft>
              <a:buFont typeface="Arial" panose="020B0604020202020204" pitchFamily="34" charset="0"/>
              <a:buChar char="•"/>
            </a:pPr>
            <a:r>
              <a:rPr lang="en-US" sz="2000" b="1" dirty="0">
                <a:solidFill>
                  <a:schemeClr val="accent1">
                    <a:lumMod val="75000"/>
                  </a:schemeClr>
                </a:solidFill>
              </a:rPr>
              <a:t>Pipeline Design MAOP 2500 PSI</a:t>
            </a:r>
          </a:p>
          <a:p>
            <a:pPr marL="285750" indent="-285750">
              <a:spcAft>
                <a:spcPts val="600"/>
              </a:spcAft>
              <a:buFont typeface="Arial" panose="020B0604020202020204" pitchFamily="34" charset="0"/>
              <a:buChar char="•"/>
            </a:pPr>
            <a:r>
              <a:rPr lang="en-US" sz="2000" b="1" dirty="0">
                <a:solidFill>
                  <a:schemeClr val="accent1">
                    <a:lumMod val="75000"/>
                  </a:schemeClr>
                </a:solidFill>
              </a:rPr>
              <a:t>Normal Operating Pressure 220 PSIG</a:t>
            </a:r>
          </a:p>
          <a:p>
            <a:pPr marL="285750" indent="-285750">
              <a:spcAft>
                <a:spcPts val="600"/>
              </a:spcAft>
              <a:buFont typeface="Arial" panose="020B0604020202020204" pitchFamily="34" charset="0"/>
              <a:buChar char="•"/>
            </a:pPr>
            <a:r>
              <a:rPr lang="en-US" sz="2000" b="1" dirty="0">
                <a:solidFill>
                  <a:schemeClr val="accent1">
                    <a:lumMod val="75000"/>
                  </a:schemeClr>
                </a:solidFill>
              </a:rPr>
              <a:t>Two 75 HP Centrifugal Pumps (redundant)</a:t>
            </a:r>
          </a:p>
          <a:p>
            <a:pPr marL="285750" indent="-285750">
              <a:spcAft>
                <a:spcPts val="600"/>
              </a:spcAft>
              <a:buFont typeface="Arial" panose="020B0604020202020204" pitchFamily="34" charset="0"/>
              <a:buChar char="•"/>
            </a:pPr>
            <a:r>
              <a:rPr lang="en-US" sz="2000" b="1" dirty="0" err="1">
                <a:solidFill>
                  <a:schemeClr val="accent1">
                    <a:lumMod val="75000"/>
                  </a:schemeClr>
                </a:solidFill>
              </a:rPr>
              <a:t>Flowrate</a:t>
            </a:r>
            <a:r>
              <a:rPr lang="en-US" sz="2000" b="1" dirty="0">
                <a:solidFill>
                  <a:schemeClr val="accent1">
                    <a:lumMod val="75000"/>
                  </a:schemeClr>
                </a:solidFill>
              </a:rPr>
              <a:t> 300 to 420 GPM (with newly installed Variable Frequency Drive units)</a:t>
            </a:r>
          </a:p>
          <a:p>
            <a:pPr marL="285750" indent="-285750">
              <a:spcAft>
                <a:spcPts val="600"/>
              </a:spcAft>
              <a:buFont typeface="Arial" panose="020B0604020202020204" pitchFamily="34" charset="0"/>
              <a:buChar char="•"/>
            </a:pPr>
            <a:r>
              <a:rPr lang="en-US" sz="2000" b="1" dirty="0">
                <a:solidFill>
                  <a:schemeClr val="accent1">
                    <a:lumMod val="75000"/>
                  </a:schemeClr>
                </a:solidFill>
              </a:rPr>
              <a:t>APL daily runs are scheduled between 7 am – 4 pm Monday – Friday, typical run is between 3 to 5 hours long</a:t>
            </a:r>
          </a:p>
          <a:p>
            <a:pPr marL="285750" indent="-285750">
              <a:spcAft>
                <a:spcPts val="600"/>
              </a:spcAft>
              <a:buFont typeface="Arial" panose="020B0604020202020204" pitchFamily="34" charset="0"/>
              <a:buChar char="•"/>
            </a:pPr>
            <a:r>
              <a:rPr lang="en-US" sz="2000" b="1" dirty="0">
                <a:solidFill>
                  <a:schemeClr val="accent1">
                    <a:lumMod val="75000"/>
                  </a:schemeClr>
                </a:solidFill>
              </a:rPr>
              <a:t>System has redundant safety alarms and shut offs, can be monitored remotely</a:t>
            </a:r>
          </a:p>
        </p:txBody>
      </p:sp>
    </p:spTree>
    <p:extLst>
      <p:ext uri="{BB962C8B-B14F-4D97-AF65-F5344CB8AC3E}">
        <p14:creationId xmlns:p14="http://schemas.microsoft.com/office/powerpoint/2010/main" val="3585553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4356</TotalTime>
  <Words>793</Words>
  <Application>Microsoft Office PowerPoint</Application>
  <PresentationFormat>On-screen Show (4:3)</PresentationFormat>
  <Paragraphs>90</Paragraphs>
  <Slides>17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4" baseType="lpstr">
      <vt:lpstr>Arial</vt:lpstr>
      <vt:lpstr>Arial Black</vt:lpstr>
      <vt:lpstr>Bauhaus 93</vt:lpstr>
      <vt:lpstr>Calibri</vt:lpstr>
      <vt:lpstr>Office Theme</vt:lpstr>
      <vt:lpstr>Document</vt:lpstr>
      <vt:lpstr>Acrobat Document</vt:lpstr>
      <vt:lpstr>PowerPoint Presentation</vt:lpstr>
      <vt:lpstr>Code of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Iyer</dc:creator>
  <cp:lastModifiedBy>Samuel Nance</cp:lastModifiedBy>
  <cp:revision>120</cp:revision>
  <cp:lastPrinted>2019-04-27T22:06:07Z</cp:lastPrinted>
  <dcterms:created xsi:type="dcterms:W3CDTF">2013-10-29T21:46:34Z</dcterms:created>
  <dcterms:modified xsi:type="dcterms:W3CDTF">2024-08-26T14:23:14Z</dcterms:modified>
</cp:coreProperties>
</file>